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96" r:id="rId3"/>
    <p:sldId id="302" r:id="rId4"/>
    <p:sldId id="277" r:id="rId5"/>
    <p:sldId id="278" r:id="rId6"/>
    <p:sldId id="303" r:id="rId7"/>
    <p:sldId id="279" r:id="rId8"/>
    <p:sldId id="304" r:id="rId9"/>
    <p:sldId id="305" r:id="rId10"/>
    <p:sldId id="306" r:id="rId11"/>
    <p:sldId id="307" r:id="rId12"/>
    <p:sldId id="261" r:id="rId13"/>
    <p:sldId id="308" r:id="rId14"/>
    <p:sldId id="309"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0" units="1/dev"/>
        </inkml:channelProperties>
      </inkml:inkSource>
      <inkml:timestamp xml:id="ts0" timeString="2011-02-22T20:46:44.63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14 102 2,'0'0'12,"0"0"-2,0 0 0,0 0 0,0 0-1,0 0 0,-17-15 0,17 15-1,0 0 0,0 0-1,0 0-1,0 0 0,0 0-1,0 0-1,0 0 0,0 0 0,0 0 0,0 0-1,0 0 1,0 0-1,26-12 0,-26 12 0,24-9-1,-24 9 1,28-11-1,-12 2-1,5 3 1,-21 6 0,37-15-1,-21 8 1,6 1-1,-5 1 0,3 1-1,-3 0 1,1 2-1,-18 2 1,30 2-1,-30-2 0,28 8 0,-28-8 0,27 9 1,-27-9-1,28 9 0,-11-3 0,1-1 1,2-3-1,1 2 0,5-2 0,-2-2 1,1 0-1,5-2 0,-2 0 0,-3 0 0,7 2 0,-3-2 1,-1 2-2,2 0 2,1 2-1,-2-2 0,1 2 0,0 0 0,-3 0 0,1 0 0,0 0 0,-3-1 0,1 1 0,-2 0 0,0-2 1,0 2-1,-2-2 0,1 2 0,-1-2 0,0 2 0,-2-2 0,2 2 1,4-2-1,-4 0 0,6-2 0,0 2 2,-1-2-2,3-2 0,-1 0 0,-1 3 0,0-3 1,0 2-1,-1-2 0,-1 2 0,2 2 0,-2 0 0,3 0 0,-1 0 0,1 0 0,1 2 0,-2 0 0,3 0 0,-3 0 1,1 0-1,3 0 0,1-1 0,2-1 0,2 0 1,2 0-1,-1-1 0,5-1 0,-1 2 1,-1-2-1,-1 0 0,-1 0 0,0-2 0,2 3 0,-4 1 0,1-2 0,1 0 1,0 2-1,-2 0 0,0 0 0,-2 0 0,-2 2 0,2 0 0,-4 1 0,3 1 1,-1-2-1,0 3 0,2-3 0,-2 4 0,2-2 0,-3-3 0,-3 1 0,1 0 0,-6 0 0,-2-2 0,-5 2 1,-17-2-2,24 7-9,-24-7-25,0 0 0,0 0-1,-34-3 1</inkml:trace>
  <inkml:trace contextRef="#ctx0" brushRef="#br0" timeOffset="1671">3578 57 15,'-22'-6'12,"22"6"0,-16-3-1,16 3-1,-19-2 0,19 2-3,-16 2 2,16-2-3,0 0 0,-19 9 0,19-9-1,0 0 0,-4 17 0,4-17-1,0 0 1,0 0-1,0 0-1,0 0 1,0 0-1,0 0 0,24 15-1,-24-15 0,21 1 0,-21-1-1,29 0 1,-8 0-1,3 0-1,0 0 1,5 0 0,2 0 0,1 0-1,1 0 1,0 0 0,-1-1-1,1 2 0,-2 1 1,-1-2-1,1 2 0,1 0 0,3-2 1,0 2-1,-2-2 0,4 2 0,0-2 1,0 0-1,0 0 0,-1 2 0,0-2 1,0-2-1,1 2 0,-2-2 0,-1 0 0,3 0 1,-6 0-1,0 0 0,-1 1 0,-1 1 1,-1 0-1,-2-2 0,4 0 1,-3 2-1,3-2 0,-1 0 0,-1 2 1,2 0-1,-1 0 0,1 2 0,-5 0 0,3 0 0,-4 1 0,2-1 2,-2 0-2,4 2 0,-3-2 1,3 0-1,2-1 1,1 1-1,0-2 1,3 0 0,-5-2-1,4 1 0,-5-1 1,0-2-1,-4 2 0,-6 0 0,-1 4-1,-17-2-6,31-4-16,-31 4-12,0 0-1,0 0 1</inkml:trace>
  <inkml:trace contextRef="#ctx0" brushRef="#br0" timeOffset="2962">237 280 11,'0'0'18,"0"0"-2,0 0-2,0 0-4,0 0 0,0 0-2,0 0-1,0 0-1,0 0-1,0 0 0,0 0 1,0 0 0,32 10 0,-32-10 0,29 0-1,-12-2-1,9 5 0,-4-6-2,7 5 0,1-2-1,1 0 0,2 0 0,4 0-1,0 0 0,0 0 1,4-2-1,3 0 1,-1-2 0,3 2-1,2-1 1,-2 1 0,-2-2-1,4 4 1,-5 2-1,1 0 1,-3 1-1,1 1 0,0 0 0,3 0 1,-1-1-1,2 3 0,2-4 1,0 0 0,4 1-1,1-1 1,1 0-1,1 2 1,1-2 0,1 1-1,4-1 1,0 2-1,0-2 0,-2 1 2,-4-1-2,0 2 0,-1 0 1,-2-2-1,-6 1 0,2-1 0,0 0 1,-2 2-1,0-4 0,-2 2 1,-1 0-1,-3-1 0,-3-1 1,-2 0-1,-9 0 1,-2 0-1,-5 2 0,-19-2-2,31 8-11,-31-8-23,0 0 2,0 0-3,0 0 2</inkml:trace>
  <inkml:trace contextRef="#ctx0" brushRef="#br0" timeOffset="4057">3575 375 14,'-21'-9'27,"21"9"-7,0 0-3,0 0-2,-16-9-2,16 9-3,0 0-1,0 0-3,0 0-1,0 0-3,0 0 1,0 0-1,0 0 0,0 0 0,0 0 0,20 3 1,-20-3 0,26 6 1,-8-2-1,1-6-2,7 4 2,-2-6-2,7 4 3,-1-6-4,6 4 2,0-5-2,4 3 2,1-1-1,1 1-1,6-2 1,0 4-1,4-1 0,1 3 1,5 0-1,1 2 0,0-1 1,2 3-1,-2 2 1,0-1-1,0 3 0,2-1 0,0 1 1,2 1-1,-3-2 1,3 1 0,-2-2 0,4 1 0,-1 2 0,1-3-1,-2 1 2,-2-1-2,1-4 0,3 0 1,-4-2 0,-4 0-1,-3-6 1,-3 4 0,-8-7 0,-6 5-1,-8 8-2,-29-4-6,33-6-27,-33 6 0,0 0-4,-16 11 3</inkml:trace>
</inkml:ink>
</file>

<file path=ppt/ink/ink2.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0" units="1/dev"/>
        </inkml:channelProperties>
      </inkml:inkSource>
      <inkml:timestamp xml:id="ts0" timeString="2011-02-22T20:46:56.04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31 1551 17,'0'0'29,"-11"-35"0,11 35 0,0 0-15,-20-17-6,20 17-2,5 30-3,6-1-1,4 15-1,4 12 1,6 10-1,9 11 0,2 9 0,11 12 0,-5-1 1,6 8-1,-4-6 0,2-3 0,-7-8 0,-2-11-2,-4-7-9,-12-16-20,-10-29-2,5-1 0,-16-24 1</inkml:trace>
  <inkml:trace contextRef="#ctx0" brushRef="#br0" timeOffset="335">53 1845 4,'-35'-37'25,"35"37"-1,-16-37 2,25 10-12,-2 5-5,2-17-1,14 2-1,-3-18 1,17 4-1,-4-17 0,13 14-1,-5-10 0,10 16-1,-6 1-2,6 17-1,-6 8 0,-3 17-1,-11 8-1,-1 17 1,-12 10 0,-5 14 1,-13 9 1,-4 15-1,-14 6 0,-2 10 1,-12 3-1,-1 3 0,-7-7-1,-1-2 0,0-12-2,5-10 1,6-9-2,0-19-2,19 0-7,-9-29-9,20-2-15,0 0 0,20-29 2,3 10-1</inkml:trace>
  <inkml:trace contextRef="#ctx0" brushRef="#br0" timeOffset="795">931 1711 14,'0'0'30,"11"-35"1,-11 35-3,8-26-8,-17 8-5,9 18-4,0 0-4,-23 22-2,7 0-3,1 20 1,-5 2-1,3 17 2,-3 0-3,7 7 0,-2-2 1,8 4-2,1-10 1,10-4-1,2-12 0,5-9-1,0-15 2,-11-20-1,29 11 0,-29-11 1,26-41-1,-13 8 0,-4-7 1,-1-8 0,-3-3 0,-1-6 1,-2 0-1,-2 0 0,0 3 0,-2 5 0,-4 6 0,3 7 0,-3 6-1,4 8 1,2 22 0,-7-20-1,7 20 1,0 0-1,3 22 0,3-4 0,3 10 0,2 5 0,4 7 0,4 6 1,1 0-2,4 6 1,2-6 0,1 0-1,-3-4 1,2-5-1,-6-10 1,-3-5-2,0-7 2,-17-15-4,22 9-8,-22-9-24,2-25 0,1 3-1,-5-13 3</inkml:trace>
  <inkml:trace contextRef="#ctx0" brushRef="#br0" timeOffset="1390">1260 1409 28,'5'-33'30,"12"15"3,-17-6-2,9 7-13,-9 17-10,0 0-1,-16 21-3,-3 3 0,2 14-1,-5 6-1,0 10 1,-2 3-1,4 3-1,5-5 0,4-3-1,4-14 0,9-10 1,-2-28-1,24 18 0,-4-29 1,2-7-1,6-10 0,1-1 1,4-4 0,-1 4-1,-1-1 1,0 10 0,-1 0 0,-2 10 0,-6 10 1,-4 13-1,-9 8 0,1 10 1,-10 6-1,-4 7 1,-5 2-1,-4 5 0,-4-5-1,1-4 1,1-7-1,0-7 1,2-6-2,13-22 0,-15 26-2,15-26-3,0 0-16,0 0-14,19-21 1,-12 3-3,-1-13 4</inkml:trace>
  <inkml:trace contextRef="#ctx0" brushRef="#br0" timeOffset="1899">1306 494 45,'-4'-55'31,"12"20"1,-16 0 0,1 14-24,7 21-3,0 0-1,15 39-1,-6-2-1,11 9 1,-1 9-1,14 13 1,-2 2 0,12 7-1,-3 8 0,8 7 0,-2 0-1,4 1 1,-4-1-1,-3-4 0,-3-5-1,-1-6 1,-8-9-1,-5-11 1,-4-7-1,-5-9 1,-8-8-2,-2-13 0,-1 4-3,-6-24-9,0 0-17,-18-6-5,-1-10-1,2-3 1</inkml:trace>
  <inkml:trace contextRef="#ctx0" brushRef="#br0" timeOffset="2267">1352 1198 30,'0'0'33,"0"0"2,17-15 1,-17 15-14,20-26-8,15 17-4,-18-22-1,19 13-3,-10-12-1,9 4-2,-5-3-1,1 3-1,-3 4 0,0 6-1,-3 5 0,-2-2-3,2 13-3,-25 0-24,24-15-6,-24 15-1,28-11-1</inkml:trace>
  <inkml:trace contextRef="#ctx0" brushRef="#br0" timeOffset="2861">2036 527 3,'-20'7'28,"18"15"1,2-22 3,-24 2-14,24-2-4,0 0-3,0 0-1,2-24-3,-2 24-1,15-46-1,0 17-2,-2-13 2,9 3-1,0-11 0,13 6-1,-2-6 0,11 6-2,3 0 1,6 6 0,4 1-1,6 7 0,0 8 0,-2 8 0,-1 8-1,-2 14 0,-1 12 0,-4 11 1,-5 9-1,0 10 0,0 3 0,-2 4 0,0 4 0,1 0 1,-5-4-1,2-4 0,-3-3 0,-1-4 0,-6-6 0,-5-3 1,-1-6-1,-4-7 0,-6-4 0,-18-20 1,26 26-1,-26-26 0,0 0 0,11 18 1,-11-18-1,0 0 1,0 0-1,-16 8 0,16-8 1,-23-2-1,23 2 0,-31-7 0,11 3 1,-4 0-1,-2-3 0,-4-1 0,-5 1 0,-2 0 0,1-2 0,-1-1 0,0 3 0,2 0 0,3-1 1,5 3-1,6 1 0,5 2 0,16 2-1,-20-3 1,20 3 0,0 0 0,0 0 0,0 0 0,0 0-1,23 7 1,-23-7 0,30 4 0,-13-3 0,1 1 1,6-2-2,2 4 1,0-2 0,1 2 0,1 1 0,2-1 0,1 3 0,-2-1 0,-3 1 0,0 0 0,0-1 0,-4 1 0,0-1 0,-3-1 0,-3 1 0,-16-6 0,28 7 0,-28-7 0,18 4 0,-18-4 1,0 0-1,17 0 0,-17 0 0,0 0 0,0 0 0,6-24 1,-6 24-1,-2-24 0,0 7 0,-2-3 0,2-2 0,-1-2 0,-1-3 0,2-6 0,-2-2 0,4-2 0,-1-4 1,2 1-1,-1 1 0,4 1 0,-2 5 1,2 3-1,-1 6 0,1 6 0,-4 18 0,7-24-1,-7 24-2,0 0-4,30 4-19,-30-4-11,13 18 0,-13-18-1,9 28 1</inkml:trace>
</inkml:ink>
</file>

<file path=ppt/ink/ink3.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0" units="1/dev"/>
        </inkml:channelProperties>
      </inkml:inkSource>
      <inkml:timestamp xml:id="ts0" timeString="2011-02-22T20:47:01.08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77 2380 20,'6'-22'30,"-6"22"0,0 0 1,0-17-16,11 34-4,-11-17-3,20 46-1,-7-11-3,13 20 1,0 4-1,16 18-1,-7 2 2,13 10-3,-5-3-1,5 1 0,-8-5 0,3-4 0,-10-9-1,-2-15 0,-7-6-3,-11-30-8,11 2-17,-24-20-6,0 0-2,8-31 2</inkml:trace>
  <inkml:trace contextRef="#ctx0" brushRef="#br0" timeOffset="342">13 2564 1,'0'0'27,"-13"-37"3,18 21 1,-8-3-12,1-18-5,20 13-2,-12-20 0,22 9-3,-12-18-2,16 13-2,-7-10 0,10 11-2,-1-1-1,3 7-1,-4 7 0,2 11-1,-6 10 0,-1 10 1,-6 8-1,-3 13 1,-7 7-1,-2 11 1,-8 9 0,-4 8 1,-8 4-1,-1 1 0,-3-2 0,-3 1 0,-1-8 0,1-2 0,2-11-2,0-11 1,10-4-3,5-29-3,2 32-11,-2-32-19,0 0 1,22-22-3,-9 3 3</inkml:trace>
  <inkml:trace contextRef="#ctx0" brushRef="#br0" timeOffset="756">649 2476 34,'2'-21'30,"15"12"1,-19-9 0,2 18-22,0 0-2,0 0-1,0 0-2,18 20 0,-1 9 0,-8 1-1,15 10 1,-9-1-1,11 5-1,-6-7-1,4 0-1,-6-6 2,-1-3-2,-4-10 2,-13-18-1,17 22-1,-17-22 1,0 0 0,0 0 0,-17-18-1,6 1 1,-4-5-2,-1-4 1,-3-3 1,-5-6-1,6-4 0,-4 1-1,1-1 2,3 2-2,3 2 1,2 4 0,9 2 1,6 3 0,4-2 0,9 8 0,-1-4 0,7 2 0,-3-4 0,6 6 0,-7 0-1,7 3 0,-6 6 0,2 0-1,2 13-3,-22-2-6,47-11-26,-27 13 0,-4 0 0,1-1 0</inkml:trace>
  <inkml:trace contextRef="#ctx0" brushRef="#br0" timeOffset="1298">1092 2286 18,'0'0'27,"20"9"0,-20-9-9,17 0-6,7 6 0,-24-6-3,40-19 0,-25 1-1,13 7-2,-12-15 0,8 8-2,-12-10 0,0 4 0,-10-3-2,0 3 0,-11-4 1,2 6-2,-8 0 0,-2 6-1,-3 1 1,-2 7-1,-4 7 1,2 8-1,-4 8 0,2 5 0,2 11 0,2 8 0,4 3 0,5 6 0,6 2 0,5 1 0,5-1 1,9 0 0,4-10 0,8-3 1,2-11 0,7-4 1,2-15-1,9-5 0,-5-13 0,5-4-1,-5-7 0,0-4-1,-2-1 1,-4-3-1,-5 3-1,-6-3-3,6 17-8,-21-7-25,6 0 1,-4 1-2,-9 19 2</inkml:trace>
  <inkml:trace contextRef="#ctx0" brushRef="#br0" timeOffset="1906">1760 1721 8,'0'0'31,"-11"-25"0,11 25 2,-17-2-13,-7-6-6,24 8-3,-37 15-5,37-15-2,-38 26-1,19-6-1,-5-1-1,2 4 0,2 1-1,3 2 0,2 0 0,6-2 1,5 0-2,6-6 1,4 0 0,-6-18 0,27 24 0,-6-18 0,-1-4 0,4-4 1,2-2-1,0-1 0,-1-3 1,1-1-1,4-2 1,-6 2-1,2 0 2,-4 5-2,0 0 1,0 6 0,-4 2 0,-1 5 0,-17-9 0,20 30 0,-18-10 0,4 4 0,-12 3 0,-3 5 0,-4-1 0,-4 2-1,-1-7 1,0 1 0,-3-5-1,1-7 0,3-4-1,17-11 0,-25 6-3,8-27-7,17 21-11,-4-22-13,1-5-1,4-1 1,-2-7 0</inkml:trace>
  <inkml:trace contextRef="#ctx0" brushRef="#br0" timeOffset="2480">1893 1791 14,'0'0'25,"0"0"-3,0 0-6,20 2 0,-20-2-2,18-9-1,-18 9-2,24-20-3,-16 3 0,14 6-2,-13-5-2,8 1 0,-4-5-2,-13 20 1,24-35-2,-24 35 2,14-35-2,-8 18 1,-6-3-1,0 20 0,-8-33 0,8 33 0,-12-28 0,12 28 0,-23-15-1,23 15 1,-29-1-1,29 1 0,-33 14 0,18 3 0,-2 3 1,1 4-1,5 5 1,-2 3-1,7 1 1,4 0-2,4 0 2,2-3-2,5-1 1,6-3-1,2-6 1,6-2 0,3-3 0,2-6 0,2-3 0,1-6 0,2-4 0,-3-7 0,-1-7 0,-1-3 0,-6-4 0,-2-3 1,-3-5-1,-2 0 0,-1-2-1,-4 2 2,-5-2-2,1 0 1,-5 0 0,1 0 0,-2 4-1,-2 1 1,1 5 0,-1 1 0,2 5 0,0 3 0,0 16 0,2-19 0,-2 19 1,0 0-1,16 8 0,-16-8 0,30 33 0,-12-8 0,6 5 1,2 3-1,0 0 0,0-2 0,-2-3 1,-4-6-1,-5-5 0,-15-17 1,22 14-1,-22-14 1,0 0 0,0 0-1,-4-31 1,-3 11-1,-1-8 1,-1-3-1,0-4 0,0-4 0,1 1 0,3 1 0,-1 4 0,4 3 0,1 6 0,-1 6 0,2 18-1,2-20 1,-2 20 0,0 0 0,0 0 0,14 29 0,-4-7 0,1 2 0,2 4 0,3 3 0,1-1 0,1-3 0,2-3 0,1-4 0,-3-7 0,1-5 0,-1-7 0,-18-1 0,30-14 0,-16-3 0,-3-3 0,-1-4 0,-1-4 0,-2-1 0,-3-2 0,-2-4 0,-2 0 0,-4 0 0,-1 0 0,-3-2 0,-3-2 1,-2-3-2,-2-2 2,-1-2-2,-4-4 2,-3-3-2,-1-4 1,-3 0 0,3 7 1,-2 1-2,2 6 2,2 6 0,5 8-1,2 9 1,15 20-1,-14-22 1,14 22-1,0 0 1,0 0-2,5 33 0,6-9 1,4 7-1,5 8 0,6 8 1,7 9-1,2 3 0,2-1 1,4 5 1,-2 0-1,1-1 0,-3-3 0,-2-6 0,-5-9 0,-4-7 1,-4-6-2,-6-8 0,-3-7-1,-13-16-4,19 13-10,-19-13-13,-19-24-7,19 24-1,-31-37 1</inkml:trace>
  <inkml:trace contextRef="#ctx0" brushRef="#br0" timeOffset="3871">2370 1070 29,'0'0'34,"0"0"2,0 0-1,23-50-17,12 27-7,-15-25-2,20 11-3,-6-9-2,6 7-2,-3 1-1,4 8 0,-4 3-1,-4 6 0,-2 7 0,-3 3-2,-2 5-1,-26 6-10,35-20-23,-35 20 0,20 5-1,-20-5 1</inkml:trace>
  <inkml:trace contextRef="#ctx0" brushRef="#br0" timeOffset="4525">2940 336 7,'-5'18'27,"-19"-19"2,4 4-10,20-3-1,-37 10-3,37-10-1,-30 9-3,30-9-2,-18 7-2,18-7-2,0 0-2,0 0 0,0 0 1,24-20-3,-6 0 1,12-2-1,7-10 1,7-1-1,2-7 1,6-3-1,-1-1 0,6 4 0,-1 5-1,1 7 1,-5 10 0,1 9-1,-3 10 1,0 12-1,-2 9 0,0 8 1,-6 5-1,2 5 1,-5 1-1,0 3 0,-2-4 0,0 3 1,-4-3 0,-2 1-1,1-1 1,-5-3-2,1-2 2,-2-2-2,-2-5 1,-4-3-1,-3-4 1,-3-5-1,-14-16 1,21 18 1,-21-18-1,0 0 0,0 0 1,0 0-1,0 0 0,0 0 1,0 0-1,0 0 0,-6 17 0,6-17 0,0 0 1,0 0-2,-20 15 1,20-15 0,0 0 0,-17 18 0,17-18 0,-5 17 0,5-17 0,0 0-1,3 22 1,-3-22 0,0 0 0,0 0 0,13 18 0,-13-18 0,0 0 0,0 0 0,0 0 0,0 0 1,0 0-1,0 0 0,-20 8 0,20-8 0,-31-6 0,9 1 0,-2-1 0,-4 0 0,-2-1 0,-1-2 0,0 2 0,-3-3 0,3 3 0,3 0 0,3 1 0,1 1 0,7-1 0,17 6-1,-24-5 1,24 5 0,0 0 0,0 0 0,0 0 0,0 0-1,20 0 1,-20 0 0,34 1 0,-12 3 0,2 0 0,1 1 0,1-1 0,2 3 0,1-1 0,-1-1 0,0 1 0,-1-1 0,-1 1 0,0-2 0,-4-1 0,-1 1 0,-5-2 0,-16-2 0,28 0 0,-28 0 0,16-2 0,-16 2 0,0 0 0,0 0 0,0 0 0,17-9 0,-17 9 0,0 0 0,0 0 0,0 0 0,0 0 0,17-11 0,-17 11 0,0 0 0,0 0 1,7-17-1,-7 17 0,2-16 0,-2 16 0,2-21 0,-2 21 0,7-35 0,0 13 0,3-2 1,1-1-2,0-3 2,2 4-1,-2 0 1,2 4-1,-4 3 1,-9 17-2,11-22 1,-11 22-2,0 0-1,0 0-6,0 0-11,11-18-15,-11 18-1,0 0-1,0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02760D73-8A21-4962-A1C0-E277FE2484C1}" type="datetimeFigureOut">
              <a:rPr lang="en-US" smtClean="0"/>
              <a:t>4/23/2018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A6AD7B7D-82CE-4960-AB32-1D72B7E06F9D}" type="slidenum">
              <a:rPr lang="en-US" smtClean="0"/>
              <a:t>‹#›</a:t>
            </a:fld>
            <a:endParaRPr lang="en-US"/>
          </a:p>
        </p:txBody>
      </p:sp>
    </p:spTree>
    <p:extLst>
      <p:ext uri="{BB962C8B-B14F-4D97-AF65-F5344CB8AC3E}">
        <p14:creationId xmlns:p14="http://schemas.microsoft.com/office/powerpoint/2010/main" val="921004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ltLang="ko-K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ltLang="ko-K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6E0881-DB23-4AA9-8CE1-C0501D95E970}" type="slidenum">
              <a:rPr lang="en-US" altLang="ko-KR" smtClean="0"/>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F349C3BB-7CD8-49C9-83C7-E9672D2F829F}" type="slidenum">
              <a:rPr lang="en-US" altLang="ko-KR" smtClean="0"/>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ltLang="ko-KR"/>
          </a:p>
        </p:txBody>
      </p:sp>
      <p:sp>
        <p:nvSpPr>
          <p:cNvPr id="5" name="Footer Placeholder 4"/>
          <p:cNvSpPr>
            <a:spLocks noGrp="1"/>
          </p:cNvSpPr>
          <p:nvPr>
            <p:ph type="ftr" sz="quarter" idx="11"/>
          </p:nvPr>
        </p:nvSpPr>
        <p:spPr>
          <a:xfrm>
            <a:off x="457201" y="6248207"/>
            <a:ext cx="5573483" cy="365125"/>
          </a:xfrm>
        </p:spPr>
        <p:txBody>
          <a:bodyPr/>
          <a:lstStyle/>
          <a:p>
            <a:endParaRPr lang="en-US" altLang="ko-K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30D768D-94AA-4E54-B1D6-41EAAF38841E}" type="slidenum">
              <a:rPr lang="en-US" altLang="ko-KR" smtClean="0"/>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2816237-2BD7-47A6-89B7-84FE1E1099D0}" type="slidenum">
              <a:rPr lang="en-US" altLang="ko-KR" smtClean="0"/>
              <a:pPr/>
              <a:t>‹#›</a:t>
            </a:fld>
            <a:endParaRPr lang="en-US" altLang="ko-K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ltLang="ko-K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680E199-45D6-453A-926F-4EDAB744CB96}" type="slidenum">
              <a:rPr lang="en-US" altLang="ko-KR" smtClean="0"/>
              <a:pPr/>
              <a:t>‹#›</a:t>
            </a:fld>
            <a:endParaRPr lang="en-US" altLang="ko-KR"/>
          </a:p>
        </p:txBody>
      </p:sp>
      <p:sp>
        <p:nvSpPr>
          <p:cNvPr id="14" name="Footer Placeholder 13"/>
          <p:cNvSpPr>
            <a:spLocks noGrp="1"/>
          </p:cNvSpPr>
          <p:nvPr>
            <p:ph type="ftr" sz="quarter" idx="12"/>
          </p:nvPr>
        </p:nvSpPr>
        <p:spPr/>
        <p:txBody>
          <a:bodyPr/>
          <a:lstStyle/>
          <a:p>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ltLang="ko-KR"/>
          </a:p>
        </p:txBody>
      </p:sp>
      <p:sp>
        <p:nvSpPr>
          <p:cNvPr id="10" name="Slide Number Placeholder 9"/>
          <p:cNvSpPr>
            <a:spLocks noGrp="1"/>
          </p:cNvSpPr>
          <p:nvPr>
            <p:ph type="sldNum" sz="quarter" idx="16"/>
          </p:nvPr>
        </p:nvSpPr>
        <p:spPr/>
        <p:txBody>
          <a:bodyPr rtlCol="0"/>
          <a:lstStyle/>
          <a:p>
            <a:fld id="{914722DC-6CFB-42FE-BA8F-82498D8626A6}" type="slidenum">
              <a:rPr lang="en-US" altLang="ko-KR" smtClean="0"/>
              <a:pPr/>
              <a:t>‹#›</a:t>
            </a:fld>
            <a:endParaRPr lang="en-US" altLang="ko-KR"/>
          </a:p>
        </p:txBody>
      </p:sp>
      <p:sp>
        <p:nvSpPr>
          <p:cNvPr id="12" name="Footer Placeholder 11"/>
          <p:cNvSpPr>
            <a:spLocks noGrp="1"/>
          </p:cNvSpPr>
          <p:nvPr>
            <p:ph type="ftr" sz="quarter" idx="17"/>
          </p:nvPr>
        </p:nvSpPr>
        <p:spPr/>
        <p:txBody>
          <a:bodyPr rtlCol="0"/>
          <a:lstStyle/>
          <a:p>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ltLang="ko-KR"/>
          </a:p>
        </p:txBody>
      </p:sp>
      <p:sp>
        <p:nvSpPr>
          <p:cNvPr id="12" name="Slide Number Placeholder 11"/>
          <p:cNvSpPr>
            <a:spLocks noGrp="1"/>
          </p:cNvSpPr>
          <p:nvPr>
            <p:ph type="sldNum" sz="quarter" idx="16"/>
          </p:nvPr>
        </p:nvSpPr>
        <p:spPr/>
        <p:txBody>
          <a:bodyPr rtlCol="0"/>
          <a:lstStyle/>
          <a:p>
            <a:fld id="{F4F8AA7B-2DCF-453D-B948-DA283EB560A4}" type="slidenum">
              <a:rPr lang="en-US" altLang="ko-KR" smtClean="0"/>
              <a:pPr/>
              <a:t>‹#›</a:t>
            </a:fld>
            <a:endParaRPr lang="en-US" altLang="ko-KR"/>
          </a:p>
        </p:txBody>
      </p:sp>
      <p:sp>
        <p:nvSpPr>
          <p:cNvPr id="14" name="Footer Placeholder 13"/>
          <p:cNvSpPr>
            <a:spLocks noGrp="1"/>
          </p:cNvSpPr>
          <p:nvPr>
            <p:ph type="ftr" sz="quarter" idx="17"/>
          </p:nvPr>
        </p:nvSpPr>
        <p:spPr/>
        <p:txBody>
          <a:bodyPr rtlCol="0"/>
          <a:lstStyle/>
          <a:p>
            <a:endParaRPr lang="en-US" altLang="ko-K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ko-KR"/>
          </a:p>
        </p:txBody>
      </p:sp>
      <p:sp>
        <p:nvSpPr>
          <p:cNvPr id="4" name="Footer Placeholder 3"/>
          <p:cNvSpPr>
            <a:spLocks noGrp="1"/>
          </p:cNvSpPr>
          <p:nvPr>
            <p:ph type="ftr" sz="quarter" idx="11"/>
          </p:nvPr>
        </p:nvSpPr>
        <p:spPr/>
        <p:txBody>
          <a:bodyPr/>
          <a:lstStyle/>
          <a:p>
            <a:endParaRPr lang="en-US" altLang="ko-K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4E79F06-18BF-4C78-B0BE-F8F5E0A91731}" type="slidenum">
              <a:rPr lang="en-US" altLang="ko-KR" smtClean="0"/>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ko-KR"/>
          </a:p>
        </p:txBody>
      </p:sp>
      <p:sp>
        <p:nvSpPr>
          <p:cNvPr id="3" name="Footer Placeholder 2"/>
          <p:cNvSpPr>
            <a:spLocks noGrp="1"/>
          </p:cNvSpPr>
          <p:nvPr>
            <p:ph type="ftr" sz="quarter" idx="11"/>
          </p:nvPr>
        </p:nvSpPr>
        <p:spPr/>
        <p:txBody>
          <a:bodyPr/>
          <a:lstStyle/>
          <a:p>
            <a:endParaRPr lang="en-US" altLang="ko-K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A4B3D6B-5705-4B74-A5FB-36E97D44236D}" type="slidenum">
              <a:rPr lang="en-US" altLang="ko-KR" smtClean="0"/>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881FF47-B883-4D6D-8214-B6D52C92975C}" type="slidenum">
              <a:rPr lang="en-US" altLang="ko-KR" smtClean="0"/>
              <a:pPr/>
              <a:t>‹#›</a:t>
            </a:fld>
            <a:endParaRPr lang="en-US" altLang="ko-K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ltLang="ko-K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39FB7BD-1237-4EDF-912A-BC7397306B11}" type="slidenum">
              <a:rPr lang="en-US" altLang="ko-KR" smtClean="0"/>
              <a:pPr/>
              <a:t>‹#›</a:t>
            </a:fld>
            <a:endParaRPr lang="en-US" altLang="ko-KR"/>
          </a:p>
        </p:txBody>
      </p:sp>
      <p:sp>
        <p:nvSpPr>
          <p:cNvPr id="14" name="Footer Placeholder 13"/>
          <p:cNvSpPr>
            <a:spLocks noGrp="1"/>
          </p:cNvSpPr>
          <p:nvPr>
            <p:ph type="ftr" sz="quarter" idx="12"/>
          </p:nvPr>
        </p:nvSpPr>
        <p:spPr>
          <a:xfrm>
            <a:off x="1600200" y="6248206"/>
            <a:ext cx="4572000" cy="365125"/>
          </a:xfrm>
        </p:spPr>
        <p:txBody>
          <a:bodyPr rtlCol="0"/>
          <a:lstStyle/>
          <a:p>
            <a:endParaRPr lang="en-US" altLang="ko-K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ltLang="ko-K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ltLang="ko-K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72412FC-86A5-44A0-B4C4-BAA7B00F5E4D}" type="slidenum">
              <a:rPr lang="en-US" altLang="ko-KR" smtClean="0"/>
              <a:pPr/>
              <a:t>‹#›</a:t>
            </a:fld>
            <a:endParaRPr lang="en-US" altLang="ko-K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0.emf"/><Relationship Id="rId7" Type="http://schemas.openxmlformats.org/officeDocument/2006/relationships/image" Target="../media/image22.emf"/><Relationship Id="rId2" Type="http://schemas.openxmlformats.org/officeDocument/2006/relationships/customXml" Target="../ink/ink1.xml"/><Relationship Id="rId1" Type="http://schemas.openxmlformats.org/officeDocument/2006/relationships/slideLayout" Target="../slideLayouts/slideLayout3.xml"/><Relationship Id="rId6" Type="http://schemas.openxmlformats.org/officeDocument/2006/relationships/customXml" Target="../ink/ink3.xml"/><Relationship Id="rId5" Type="http://schemas.openxmlformats.org/officeDocument/2006/relationships/image" Target="../media/image21.emf"/><Relationship Id="rId4" Type="http://schemas.openxmlformats.org/officeDocument/2006/relationships/customXml" Target="../ink/ink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553200" cy="1828800"/>
          </a:xfrm>
        </p:spPr>
        <p:txBody>
          <a:bodyPr>
            <a:normAutofit/>
          </a:bodyPr>
          <a:lstStyle/>
          <a:p>
            <a:r>
              <a:rPr lang="en-US" sz="4000" b="1" dirty="0" smtClean="0"/>
              <a:t>The Literary Analysis</a:t>
            </a:r>
            <a:endParaRPr lang="en-US" sz="4000" b="1" dirty="0"/>
          </a:p>
        </p:txBody>
      </p:sp>
      <p:sp>
        <p:nvSpPr>
          <p:cNvPr id="3" name="Subtitle 2"/>
          <p:cNvSpPr>
            <a:spLocks noGrp="1"/>
          </p:cNvSpPr>
          <p:nvPr>
            <p:ph type="subTitle" idx="1"/>
          </p:nvPr>
        </p:nvSpPr>
        <p:spPr/>
        <p:txBody>
          <a:bodyPr/>
          <a:lstStyle/>
          <a:p>
            <a:r>
              <a:rPr lang="en-US" dirty="0" smtClean="0"/>
              <a:t> Moving Beyond the Formulaic</a:t>
            </a:r>
            <a:endParaRPr lang="en-US" dirty="0"/>
          </a:p>
        </p:txBody>
      </p:sp>
      <p:sp>
        <p:nvSpPr>
          <p:cNvPr id="4" name="Slide Number Placeholder 3"/>
          <p:cNvSpPr>
            <a:spLocks noGrp="1"/>
          </p:cNvSpPr>
          <p:nvPr>
            <p:ph type="sldNum" sz="quarter" idx="12"/>
          </p:nvPr>
        </p:nvSpPr>
        <p:spPr/>
        <p:txBody>
          <a:bodyPr/>
          <a:lstStyle/>
          <a:p>
            <a:fld id="{B16E0881-DB23-4AA9-8CE1-C0501D95E970}" type="slidenum">
              <a:rPr lang="en-US" altLang="ko-KR" smtClean="0"/>
              <a:pPr/>
              <a:t>1</a:t>
            </a:fld>
            <a:endParaRPr lang="en-US" altLang="ko-KR"/>
          </a:p>
        </p:txBody>
      </p:sp>
      <p:pic>
        <p:nvPicPr>
          <p:cNvPr id="1026" name="Picture 2" descr="https://encrypted-tbn0.gstatic.com/images?q=tbn:ANd9GcQ4tFWOiGvIKOCmftSt8mODKHNfs9yGXkt8R97hHQ8ZOYMmvZ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33400"/>
            <a:ext cx="44196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895600"/>
            <a:ext cx="7543800" cy="4114800"/>
          </a:xfrm>
        </p:spPr>
        <p:txBody>
          <a:bodyPr>
            <a:normAutofit/>
          </a:bodyPr>
          <a:lstStyle/>
          <a:p>
            <a:pPr marL="571500" indent="-571500">
              <a:buFont typeface="Wingdings" pitchFamily="2" charset="2"/>
              <a:buChar char="§"/>
            </a:pPr>
            <a:r>
              <a:rPr lang="en-US" sz="3200" dirty="0" smtClean="0"/>
              <a:t>use </a:t>
            </a:r>
            <a:r>
              <a:rPr lang="en-US" sz="3200" dirty="0"/>
              <a:t>specific quotations to back up </a:t>
            </a:r>
            <a:r>
              <a:rPr lang="en-US" sz="3200" dirty="0" smtClean="0"/>
              <a:t>your </a:t>
            </a:r>
            <a:r>
              <a:rPr lang="en-US" sz="3200" dirty="0"/>
              <a:t>assertions. </a:t>
            </a:r>
            <a:endParaRPr lang="en-US" sz="3200" dirty="0" smtClean="0"/>
          </a:p>
          <a:p>
            <a:pPr marL="571500" indent="-571500">
              <a:buFont typeface="Wingdings" pitchFamily="2" charset="2"/>
              <a:buChar char="§"/>
            </a:pPr>
            <a:r>
              <a:rPr lang="en-US" sz="3200" dirty="0" smtClean="0"/>
              <a:t>explain your </a:t>
            </a:r>
            <a:r>
              <a:rPr lang="en-US" sz="3200" dirty="0"/>
              <a:t>quotes clearly </a:t>
            </a:r>
            <a:endParaRPr lang="en-US" sz="3200" dirty="0" smtClean="0"/>
          </a:p>
          <a:p>
            <a:pPr marL="571500" indent="-571500">
              <a:buFont typeface="Wingdings" pitchFamily="2" charset="2"/>
              <a:buChar char="§"/>
            </a:pPr>
            <a:r>
              <a:rPr lang="en-US" sz="3200" dirty="0" smtClean="0"/>
              <a:t>demonstrate </a:t>
            </a:r>
            <a:r>
              <a:rPr lang="en-US" sz="3200" dirty="0"/>
              <a:t>how they are relevant to the </a:t>
            </a:r>
            <a:r>
              <a:rPr lang="en-US" sz="3200" dirty="0" smtClean="0"/>
              <a:t>question</a:t>
            </a:r>
          </a:p>
          <a:p>
            <a:pPr marL="571500" indent="-571500">
              <a:buFont typeface="Wingdings" pitchFamily="2" charset="2"/>
              <a:buChar char="§"/>
            </a:pPr>
            <a:r>
              <a:rPr lang="en-US" sz="3200" dirty="0" smtClean="0"/>
              <a:t>offering </a:t>
            </a:r>
            <a:r>
              <a:rPr lang="en-US" sz="3200" dirty="0"/>
              <a:t>long quotes without explanation bogs down the </a:t>
            </a:r>
            <a:r>
              <a:rPr lang="en-US" sz="3200" dirty="0" smtClean="0"/>
              <a:t>essay</a:t>
            </a:r>
            <a:endParaRPr lang="en-US" sz="3600" dirty="0"/>
          </a:p>
        </p:txBody>
      </p:sp>
      <p:sp>
        <p:nvSpPr>
          <p:cNvPr id="3" name="Title 2"/>
          <p:cNvSpPr>
            <a:spLocks noGrp="1"/>
          </p:cNvSpPr>
          <p:nvPr>
            <p:ph type="title"/>
          </p:nvPr>
        </p:nvSpPr>
        <p:spPr/>
        <p:txBody>
          <a:bodyPr>
            <a:normAutofit/>
          </a:bodyPr>
          <a:lstStyle/>
          <a:p>
            <a:r>
              <a:rPr lang="en-US" dirty="0" smtClean="0"/>
              <a:t>Use &amp; Explain Quotations</a:t>
            </a:r>
            <a:endParaRPr lang="en-US" dirty="0"/>
          </a:p>
        </p:txBody>
      </p:sp>
      <p:sp>
        <p:nvSpPr>
          <p:cNvPr id="4" name="TextBox 3"/>
          <p:cNvSpPr txBox="1"/>
          <p:nvPr/>
        </p:nvSpPr>
        <p:spPr>
          <a:xfrm>
            <a:off x="1371600" y="306050"/>
            <a:ext cx="7772400" cy="1446550"/>
          </a:xfrm>
          <a:prstGeom prst="rect">
            <a:avLst/>
          </a:prstGeom>
          <a:noFill/>
        </p:spPr>
        <p:txBody>
          <a:bodyPr wrap="square" rtlCol="0">
            <a:spAutoFit/>
          </a:bodyPr>
          <a:lstStyle/>
          <a:p>
            <a:r>
              <a:rPr lang="en-US" sz="8800" b="1" dirty="0" smtClean="0">
                <a:solidFill>
                  <a:schemeClr val="accent5">
                    <a:lumMod val="20000"/>
                    <a:lumOff val="80000"/>
                  </a:schemeClr>
                </a:solidFill>
              </a:rPr>
              <a:t>QUOTATIONS</a:t>
            </a:r>
            <a:endParaRPr lang="en-US" sz="88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10</a:t>
            </a:fld>
            <a:endParaRPr lang="en-US" altLang="ko-KR"/>
          </a:p>
        </p:txBody>
      </p:sp>
    </p:spTree>
    <p:extLst>
      <p:ext uri="{BB962C8B-B14F-4D97-AF65-F5344CB8AC3E}">
        <p14:creationId xmlns:p14="http://schemas.microsoft.com/office/powerpoint/2010/main" val="422421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895600"/>
            <a:ext cx="7543800" cy="4114800"/>
          </a:xfrm>
        </p:spPr>
        <p:txBody>
          <a:bodyPr>
            <a:normAutofit lnSpcReduction="10000"/>
          </a:bodyPr>
          <a:lstStyle/>
          <a:p>
            <a:pPr marL="571500" indent="-571500">
              <a:buFont typeface="Wingdings" pitchFamily="2" charset="2"/>
              <a:buChar char="§"/>
            </a:pPr>
            <a:r>
              <a:rPr lang="en-US" sz="3200" dirty="0" smtClean="0"/>
              <a:t>Avoid short</a:t>
            </a:r>
            <a:r>
              <a:rPr lang="en-US" sz="3200" dirty="0"/>
              <a:t>, choppy sentences without </a:t>
            </a:r>
            <a:r>
              <a:rPr lang="en-US" sz="3200" dirty="0" smtClean="0"/>
              <a:t>variety</a:t>
            </a:r>
          </a:p>
          <a:p>
            <a:pPr marL="571500" indent="-571500">
              <a:buFont typeface="Wingdings" pitchFamily="2" charset="2"/>
              <a:buChar char="§"/>
            </a:pPr>
            <a:r>
              <a:rPr lang="en-US" sz="3200" dirty="0" smtClean="0"/>
              <a:t>Connect </a:t>
            </a:r>
            <a:r>
              <a:rPr lang="en-US" sz="3200" dirty="0"/>
              <a:t>ideas with transitional wording, participial phrases, appositives, subordinate clauses, etc. </a:t>
            </a:r>
            <a:endParaRPr lang="en-US" sz="3200" dirty="0" smtClean="0"/>
          </a:p>
          <a:p>
            <a:pPr marL="571500" indent="-571500">
              <a:buFont typeface="Wingdings" pitchFamily="2" charset="2"/>
              <a:buChar char="§"/>
            </a:pPr>
            <a:r>
              <a:rPr lang="en-US" sz="3200" dirty="0" smtClean="0"/>
              <a:t>Experiment </a:t>
            </a:r>
            <a:r>
              <a:rPr lang="en-US" sz="3200" dirty="0"/>
              <a:t>with different sorts of syntactical devices to develop a sense of style. </a:t>
            </a:r>
            <a:endParaRPr lang="en-US" sz="3600" dirty="0"/>
          </a:p>
        </p:txBody>
      </p:sp>
      <p:sp>
        <p:nvSpPr>
          <p:cNvPr id="3" name="Title 2"/>
          <p:cNvSpPr>
            <a:spLocks noGrp="1"/>
          </p:cNvSpPr>
          <p:nvPr>
            <p:ph type="title"/>
          </p:nvPr>
        </p:nvSpPr>
        <p:spPr/>
        <p:txBody>
          <a:bodyPr>
            <a:normAutofit/>
          </a:bodyPr>
          <a:lstStyle/>
          <a:p>
            <a:r>
              <a:rPr lang="en-US" dirty="0" smtClean="0"/>
              <a:t>Create Variety</a:t>
            </a:r>
            <a:endParaRPr lang="en-US" dirty="0"/>
          </a:p>
        </p:txBody>
      </p:sp>
      <p:sp>
        <p:nvSpPr>
          <p:cNvPr id="4" name="TextBox 3"/>
          <p:cNvSpPr txBox="1"/>
          <p:nvPr/>
        </p:nvSpPr>
        <p:spPr>
          <a:xfrm>
            <a:off x="1371600" y="306050"/>
            <a:ext cx="7772400" cy="1446550"/>
          </a:xfrm>
          <a:prstGeom prst="rect">
            <a:avLst/>
          </a:prstGeom>
          <a:noFill/>
        </p:spPr>
        <p:txBody>
          <a:bodyPr wrap="square" rtlCol="0">
            <a:spAutoFit/>
          </a:bodyPr>
          <a:lstStyle/>
          <a:p>
            <a:r>
              <a:rPr lang="en-US" sz="8800" b="1" dirty="0" smtClean="0">
                <a:solidFill>
                  <a:schemeClr val="accent5">
                    <a:lumMod val="20000"/>
                    <a:lumOff val="80000"/>
                  </a:schemeClr>
                </a:solidFill>
              </a:rPr>
              <a:t>STYLE</a:t>
            </a:r>
            <a:endParaRPr lang="en-US" sz="88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11</a:t>
            </a:fld>
            <a:endParaRPr lang="en-US" altLang="ko-KR"/>
          </a:p>
        </p:txBody>
      </p:sp>
    </p:spTree>
    <p:extLst>
      <p:ext uri="{BB962C8B-B14F-4D97-AF65-F5344CB8AC3E}">
        <p14:creationId xmlns:p14="http://schemas.microsoft.com/office/powerpoint/2010/main" val="244203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391400" cy="4114800"/>
          </a:xfrm>
        </p:spPr>
        <p:txBody>
          <a:bodyPr>
            <a:normAutofit lnSpcReduction="10000"/>
          </a:bodyPr>
          <a:lstStyle/>
          <a:p>
            <a:pPr marL="457200" indent="-457200">
              <a:buFont typeface="Arial" pitchFamily="34" charset="0"/>
              <a:buChar char="•"/>
            </a:pPr>
            <a:r>
              <a:rPr lang="en-US" dirty="0" smtClean="0"/>
              <a:t>First, continue building your vocabulary</a:t>
            </a:r>
          </a:p>
          <a:p>
            <a:pPr marL="457200" indent="-457200">
              <a:buFont typeface="Arial" pitchFamily="34" charset="0"/>
              <a:buChar char="•"/>
            </a:pPr>
            <a:r>
              <a:rPr lang="en-US" dirty="0"/>
              <a:t>M</a:t>
            </a:r>
            <a:r>
              <a:rPr lang="en-US" dirty="0" smtClean="0"/>
              <a:t>ake </a:t>
            </a:r>
            <a:r>
              <a:rPr lang="en-US" dirty="0"/>
              <a:t>certain that the words </a:t>
            </a:r>
            <a:r>
              <a:rPr lang="en-US" dirty="0" smtClean="0"/>
              <a:t>fit.</a:t>
            </a:r>
          </a:p>
          <a:p>
            <a:pPr marL="457200" indent="-457200">
              <a:buFont typeface="Arial" pitchFamily="34" charset="0"/>
              <a:buChar char="•"/>
            </a:pPr>
            <a:r>
              <a:rPr lang="en-US" dirty="0" smtClean="0"/>
              <a:t>Don’t stick in big words just to sound scholarly</a:t>
            </a:r>
          </a:p>
          <a:p>
            <a:pPr marL="457200" indent="-457200">
              <a:buFont typeface="Arial" pitchFamily="34" charset="0"/>
              <a:buChar char="•"/>
            </a:pPr>
            <a:r>
              <a:rPr lang="en-US" dirty="0" smtClean="0"/>
              <a:t>Be clear – clarity first!</a:t>
            </a:r>
          </a:p>
          <a:p>
            <a:pPr marL="457200" indent="-457200">
              <a:buFont typeface="Arial" pitchFamily="34" charset="0"/>
              <a:buChar char="•"/>
            </a:pPr>
            <a:r>
              <a:rPr lang="en-US" dirty="0" smtClean="0"/>
              <a:t>Use </a:t>
            </a:r>
            <a:r>
              <a:rPr lang="en-US" dirty="0"/>
              <a:t>the </a:t>
            </a:r>
            <a:r>
              <a:rPr lang="en-US" b="1" i="1" dirty="0"/>
              <a:t>active voice </a:t>
            </a:r>
            <a:r>
              <a:rPr lang="en-US" dirty="0"/>
              <a:t>as much as possible as one remedy for repetition and other superfluous </a:t>
            </a:r>
            <a:r>
              <a:rPr lang="en-US" dirty="0" smtClean="0"/>
              <a:t>wording:</a:t>
            </a:r>
          </a:p>
          <a:p>
            <a:pPr marL="1157288" lvl="1" indent="-273050"/>
            <a:r>
              <a:rPr lang="en-US" b="1" dirty="0"/>
              <a:t>Good: </a:t>
            </a:r>
            <a:r>
              <a:rPr lang="en-US" dirty="0"/>
              <a:t>The author </a:t>
            </a:r>
            <a:r>
              <a:rPr lang="en-US" i="1" dirty="0"/>
              <a:t>used</a:t>
            </a:r>
            <a:r>
              <a:rPr lang="en-US" dirty="0"/>
              <a:t> alliteration to emphasize his point</a:t>
            </a:r>
            <a:r>
              <a:rPr lang="en-US" dirty="0" smtClean="0"/>
              <a:t>.</a:t>
            </a:r>
            <a:endParaRPr lang="en-US" dirty="0"/>
          </a:p>
          <a:p>
            <a:pPr marL="1157288" lvl="1" indent="-273050"/>
            <a:r>
              <a:rPr lang="en-US" b="1" dirty="0"/>
              <a:t>Bad:</a:t>
            </a:r>
            <a:r>
              <a:rPr lang="en-US" dirty="0"/>
              <a:t> Alliteration </a:t>
            </a:r>
            <a:r>
              <a:rPr lang="en-US" i="1" dirty="0"/>
              <a:t>was used</a:t>
            </a:r>
            <a:r>
              <a:rPr lang="en-US" dirty="0"/>
              <a:t> by the author to emphasize his point.</a:t>
            </a:r>
          </a:p>
          <a:p>
            <a:pPr marL="457200" indent="-457200">
              <a:buFont typeface="Arial" pitchFamily="34" charset="0"/>
              <a:buChar char="•"/>
            </a:pPr>
            <a:endParaRPr lang="en-US" dirty="0" smtClean="0"/>
          </a:p>
        </p:txBody>
      </p:sp>
      <p:sp>
        <p:nvSpPr>
          <p:cNvPr id="3" name="Title 2"/>
          <p:cNvSpPr>
            <a:spLocks noGrp="1"/>
          </p:cNvSpPr>
          <p:nvPr>
            <p:ph type="title"/>
          </p:nvPr>
        </p:nvSpPr>
        <p:spPr/>
        <p:txBody>
          <a:bodyPr/>
          <a:lstStyle/>
          <a:p>
            <a:r>
              <a:rPr lang="en-US" dirty="0" smtClean="0"/>
              <a:t>Using the Right Words</a:t>
            </a:r>
            <a:endParaRPr lang="en-US" dirty="0"/>
          </a:p>
        </p:txBody>
      </p:sp>
      <p:sp>
        <p:nvSpPr>
          <p:cNvPr id="5" name="TextBox 4"/>
          <p:cNvSpPr txBox="1"/>
          <p:nvPr/>
        </p:nvSpPr>
        <p:spPr>
          <a:xfrm>
            <a:off x="1371600" y="0"/>
            <a:ext cx="7772400" cy="1446550"/>
          </a:xfrm>
          <a:prstGeom prst="rect">
            <a:avLst/>
          </a:prstGeom>
          <a:noFill/>
        </p:spPr>
        <p:txBody>
          <a:bodyPr wrap="square" rtlCol="0">
            <a:spAutoFit/>
          </a:bodyPr>
          <a:lstStyle/>
          <a:p>
            <a:r>
              <a:rPr lang="en-US" sz="8800" b="1" dirty="0" smtClean="0">
                <a:solidFill>
                  <a:schemeClr val="accent5">
                    <a:lumMod val="20000"/>
                    <a:lumOff val="80000"/>
                  </a:schemeClr>
                </a:solidFill>
              </a:rPr>
              <a:t>DICTION</a:t>
            </a:r>
            <a:endParaRPr lang="en-US" sz="8800" b="1" dirty="0">
              <a:solidFill>
                <a:schemeClr val="accent5">
                  <a:lumMod val="20000"/>
                  <a:lumOff val="80000"/>
                </a:schemeClr>
              </a:solidFill>
            </a:endParaRPr>
          </a:p>
        </p:txBody>
      </p:sp>
      <p:sp>
        <p:nvSpPr>
          <p:cNvPr id="4" name="Slide Number Placeholder 3"/>
          <p:cNvSpPr>
            <a:spLocks noGrp="1"/>
          </p:cNvSpPr>
          <p:nvPr>
            <p:ph type="sldNum" sz="quarter" idx="11"/>
          </p:nvPr>
        </p:nvSpPr>
        <p:spPr/>
        <p:txBody>
          <a:bodyPr/>
          <a:lstStyle/>
          <a:p>
            <a:fld id="{3680E199-45D6-453A-926F-4EDAB744CB96}" type="slidenum">
              <a:rPr lang="en-US" altLang="ko-KR" smtClean="0"/>
              <a:pPr/>
              <a:t>12</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772400" cy="3352800"/>
          </a:xfrm>
        </p:spPr>
        <p:txBody>
          <a:bodyPr>
            <a:normAutofit/>
          </a:bodyPr>
          <a:lstStyle/>
          <a:p>
            <a:r>
              <a:rPr lang="en-US" dirty="0" smtClean="0"/>
              <a:t>Remind readers of your thesis, but do not restate it</a:t>
            </a:r>
            <a:endParaRPr lang="en-US" b="1" dirty="0" smtClean="0"/>
          </a:p>
          <a:p>
            <a:endParaRPr lang="en-US" sz="1400" dirty="0" smtClean="0"/>
          </a:p>
          <a:p>
            <a:r>
              <a:rPr lang="en-US" dirty="0" smtClean="0"/>
              <a:t>An effective conclusion:</a:t>
            </a:r>
          </a:p>
          <a:p>
            <a:endParaRPr lang="en-US" sz="1400" dirty="0" smtClean="0"/>
          </a:p>
          <a:p>
            <a:pPr>
              <a:buFont typeface="Arial" pitchFamily="34" charset="0"/>
              <a:buChar char="•"/>
            </a:pPr>
            <a:r>
              <a:rPr lang="en-US" dirty="0" smtClean="0"/>
              <a:t> reminds readers of the main point</a:t>
            </a:r>
          </a:p>
          <a:p>
            <a:pPr>
              <a:buFont typeface="Arial" pitchFamily="34" charset="0"/>
              <a:buChar char="•"/>
            </a:pPr>
            <a:r>
              <a:rPr lang="en-US" dirty="0" smtClean="0"/>
              <a:t> summarizes and reinforces the support paragraphs</a:t>
            </a:r>
          </a:p>
          <a:p>
            <a:pPr>
              <a:buFont typeface="Arial" pitchFamily="34" charset="0"/>
              <a:buChar char="•"/>
            </a:pPr>
            <a:r>
              <a:rPr lang="en-US" dirty="0" smtClean="0"/>
              <a:t> provides an insight beyond restating the thesis</a:t>
            </a:r>
            <a:endParaRPr lang="en-US" dirty="0"/>
          </a:p>
        </p:txBody>
      </p:sp>
      <p:sp>
        <p:nvSpPr>
          <p:cNvPr id="3" name="Title 2"/>
          <p:cNvSpPr>
            <a:spLocks noGrp="1"/>
          </p:cNvSpPr>
          <p:nvPr>
            <p:ph type="title"/>
          </p:nvPr>
        </p:nvSpPr>
        <p:spPr>
          <a:xfrm>
            <a:off x="1371600" y="1600200"/>
            <a:ext cx="7772400" cy="990600"/>
          </a:xfrm>
        </p:spPr>
        <p:txBody>
          <a:bodyPr>
            <a:normAutofit fontScale="90000"/>
          </a:bodyPr>
          <a:lstStyle/>
          <a:p>
            <a:r>
              <a:rPr lang="en-US" dirty="0" smtClean="0"/>
              <a:t>Add Some Insight to the Conclusion</a:t>
            </a:r>
            <a:endParaRPr lang="en-US" dirty="0"/>
          </a:p>
        </p:txBody>
      </p:sp>
      <p:sp>
        <p:nvSpPr>
          <p:cNvPr id="4" name="TextBox 3"/>
          <p:cNvSpPr txBox="1"/>
          <p:nvPr/>
        </p:nvSpPr>
        <p:spPr>
          <a:xfrm>
            <a:off x="1371600" y="182940"/>
            <a:ext cx="7772400" cy="1569660"/>
          </a:xfrm>
          <a:prstGeom prst="rect">
            <a:avLst/>
          </a:prstGeom>
          <a:noFill/>
        </p:spPr>
        <p:txBody>
          <a:bodyPr wrap="square" rtlCol="0">
            <a:spAutoFit/>
          </a:bodyPr>
          <a:lstStyle/>
          <a:p>
            <a:r>
              <a:rPr lang="en-US" sz="9600" b="1" dirty="0" smtClean="0">
                <a:solidFill>
                  <a:schemeClr val="accent5">
                    <a:lumMod val="20000"/>
                    <a:lumOff val="80000"/>
                  </a:schemeClr>
                </a:solidFill>
              </a:rPr>
              <a:t>CONCLUSION</a:t>
            </a:r>
            <a:endParaRPr lang="en-US" sz="96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13</a:t>
            </a:fld>
            <a:endParaRPr lang="en-US" altLang="ko-KR"/>
          </a:p>
        </p:txBody>
      </p:sp>
    </p:spTree>
    <p:extLst>
      <p:ext uri="{BB962C8B-B14F-4D97-AF65-F5344CB8AC3E}">
        <p14:creationId xmlns:p14="http://schemas.microsoft.com/office/powerpoint/2010/main" val="369593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581400"/>
          </a:xfrm>
        </p:spPr>
        <p:txBody>
          <a:bodyPr/>
          <a:lstStyle/>
          <a:p>
            <a:r>
              <a:rPr lang="en-US" dirty="0" smtClean="0"/>
              <a:t>Use the literary present tense when writing of events in the story – not past tense.</a:t>
            </a:r>
          </a:p>
          <a:p>
            <a:endParaRPr lang="en-US" sz="1400" dirty="0" smtClean="0"/>
          </a:p>
          <a:p>
            <a:r>
              <a:rPr lang="en-US" sz="2000" b="1" dirty="0" smtClean="0"/>
              <a:t>Avoid: </a:t>
            </a:r>
            <a:r>
              <a:rPr lang="en-US" sz="2000" dirty="0" smtClean="0">
                <a:solidFill>
                  <a:schemeClr val="tx1"/>
                </a:solidFill>
              </a:rPr>
              <a:t>After Santiago killed the dolphin, he swore he would never again leave port without salt.</a:t>
            </a:r>
          </a:p>
          <a:p>
            <a:endParaRPr lang="en-US" sz="2000" dirty="0" smtClean="0"/>
          </a:p>
          <a:p>
            <a:r>
              <a:rPr lang="en-US" sz="2000" b="1" dirty="0" smtClean="0"/>
              <a:t>Correct: </a:t>
            </a:r>
            <a:r>
              <a:rPr lang="en-US" sz="2000" dirty="0">
                <a:solidFill>
                  <a:schemeClr val="tx1"/>
                </a:solidFill>
              </a:rPr>
              <a:t>After Santiago </a:t>
            </a:r>
            <a:r>
              <a:rPr lang="en-US" sz="2000" dirty="0" smtClean="0">
                <a:solidFill>
                  <a:schemeClr val="tx1"/>
                </a:solidFill>
              </a:rPr>
              <a:t>kills </a:t>
            </a:r>
            <a:r>
              <a:rPr lang="en-US" sz="2000" dirty="0">
                <a:solidFill>
                  <a:schemeClr val="tx1"/>
                </a:solidFill>
              </a:rPr>
              <a:t>the dolphin, he swears he will never again leave port without salt.</a:t>
            </a:r>
            <a:endParaRPr lang="en-US" sz="2000" dirty="0" smtClean="0">
              <a:solidFill>
                <a:schemeClr val="tx1"/>
              </a:solidFill>
            </a:endParaRPr>
          </a:p>
          <a:p>
            <a:endParaRPr lang="en-US" dirty="0"/>
          </a:p>
        </p:txBody>
      </p:sp>
      <p:sp>
        <p:nvSpPr>
          <p:cNvPr id="3" name="Title 2"/>
          <p:cNvSpPr>
            <a:spLocks noGrp="1"/>
          </p:cNvSpPr>
          <p:nvPr>
            <p:ph type="title"/>
          </p:nvPr>
        </p:nvSpPr>
        <p:spPr/>
        <p:txBody>
          <a:bodyPr/>
          <a:lstStyle/>
          <a:p>
            <a:r>
              <a:rPr lang="en-US" dirty="0" smtClean="0"/>
              <a:t>Use the Literary Present Tense</a:t>
            </a:r>
            <a:endParaRPr lang="en-US" dirty="0"/>
          </a:p>
        </p:txBody>
      </p:sp>
      <p:sp>
        <p:nvSpPr>
          <p:cNvPr id="4" name="TextBox 3"/>
          <p:cNvSpPr txBox="1"/>
          <p:nvPr/>
        </p:nvSpPr>
        <p:spPr>
          <a:xfrm>
            <a:off x="1371600" y="0"/>
            <a:ext cx="7772400" cy="1569660"/>
          </a:xfrm>
          <a:prstGeom prst="rect">
            <a:avLst/>
          </a:prstGeom>
          <a:noFill/>
        </p:spPr>
        <p:txBody>
          <a:bodyPr wrap="square" rtlCol="0">
            <a:spAutoFit/>
          </a:bodyPr>
          <a:lstStyle/>
          <a:p>
            <a:r>
              <a:rPr lang="en-US" sz="9600" b="1" dirty="0" smtClean="0">
                <a:solidFill>
                  <a:schemeClr val="accent5">
                    <a:lumMod val="20000"/>
                    <a:lumOff val="80000"/>
                  </a:schemeClr>
                </a:solidFill>
              </a:rPr>
              <a:t>TENSE</a:t>
            </a:r>
            <a:endParaRPr lang="en-US" sz="9600" b="1" dirty="0">
              <a:solidFill>
                <a:schemeClr val="accent5">
                  <a:lumMod val="20000"/>
                  <a:lumOff val="80000"/>
                </a:schemeClr>
              </a:solidFill>
            </a:endParaRPr>
          </a:p>
        </p:txBody>
      </p:sp>
      <mc:AlternateContent xmlns:mc="http://schemas.openxmlformats.org/markup-compatibility/2006" xmlns:p14="http://schemas.microsoft.com/office/powerpoint/2010/main">
        <mc:Choice Requires="p14">
          <p:contentPart p14:bwMode="auto" r:id="rId2">
            <p14:nvContentPartPr>
              <p14:cNvPr id="3075" name="Ink 3"/>
              <p14:cNvContentPartPr>
                <a14:cpLocks xmlns:a14="http://schemas.microsoft.com/office/drawing/2010/main" noRot="1" noChangeAspect="1" noEditPoints="1" noChangeArrowheads="1" noChangeShapeType="1"/>
              </p14:cNvContentPartPr>
              <p14:nvPr/>
            </p14:nvContentPartPr>
            <p14:xfrm>
              <a:off x="3725863" y="3175000"/>
              <a:ext cx="2058987" cy="157163"/>
            </p14:xfrm>
          </p:contentPart>
        </mc:Choice>
        <mc:Fallback xmlns="">
          <p:pic>
            <p:nvPicPr>
              <p:cNvPr id="3075" name="Ink 3"/>
              <p:cNvPicPr>
                <a:picLocks noRot="1" noChangeAspect="1" noEditPoints="1" noChangeArrowheads="1" noChangeShapeType="1"/>
              </p:cNvPicPr>
              <p:nvPr/>
            </p:nvPicPr>
            <p:blipFill>
              <a:blip r:embed="rId3"/>
              <a:stretch>
                <a:fillRect/>
              </a:stretch>
            </p:blipFill>
            <p:spPr>
              <a:xfrm>
                <a:off x="3715782" y="3163491"/>
                <a:ext cx="2079868" cy="1816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076" name="Ink 4"/>
              <p14:cNvContentPartPr>
                <a14:cpLocks xmlns:a14="http://schemas.microsoft.com/office/drawing/2010/main" noRot="1" noChangeAspect="1" noEditPoints="1" noChangeArrowheads="1" noChangeShapeType="1"/>
              </p14:cNvContentPartPr>
              <p14:nvPr/>
            </p14:nvContentPartPr>
            <p14:xfrm>
              <a:off x="120650" y="3835400"/>
              <a:ext cx="1249363" cy="979488"/>
            </p14:xfrm>
          </p:contentPart>
        </mc:Choice>
        <mc:Fallback xmlns="">
          <p:pic>
            <p:nvPicPr>
              <p:cNvPr id="3076" name="Ink 4"/>
              <p:cNvPicPr>
                <a:picLocks noRot="1" noChangeAspect="1" noEditPoints="1" noChangeArrowheads="1" noChangeShapeType="1"/>
              </p:cNvPicPr>
              <p:nvPr/>
            </p:nvPicPr>
            <p:blipFill>
              <a:blip r:embed="rId5"/>
              <a:stretch>
                <a:fillRect/>
              </a:stretch>
            </p:blipFill>
            <p:spPr>
              <a:xfrm>
                <a:off x="110929" y="3822081"/>
                <a:ext cx="1263405" cy="997847"/>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077" name="Ink 5"/>
              <p14:cNvContentPartPr>
                <a14:cpLocks xmlns:a14="http://schemas.microsoft.com/office/drawing/2010/main" noRot="1" noChangeAspect="1" noEditPoints="1" noChangeArrowheads="1" noChangeShapeType="1"/>
              </p14:cNvContentPartPr>
              <p14:nvPr/>
            </p14:nvContentPartPr>
            <p14:xfrm>
              <a:off x="133350" y="4840288"/>
              <a:ext cx="1535113" cy="1201737"/>
            </p14:xfrm>
          </p:contentPart>
        </mc:Choice>
        <mc:Fallback xmlns="">
          <p:pic>
            <p:nvPicPr>
              <p:cNvPr id="3077" name="Ink 5"/>
              <p:cNvPicPr>
                <a:picLocks noRot="1" noChangeAspect="1" noEditPoints="1" noChangeArrowheads="1" noChangeShapeType="1"/>
              </p:cNvPicPr>
              <p:nvPr/>
            </p:nvPicPr>
            <p:blipFill>
              <a:blip r:embed="rId7"/>
              <a:stretch>
                <a:fillRect/>
              </a:stretch>
            </p:blipFill>
            <p:spPr>
              <a:xfrm>
                <a:off x="123990" y="4827327"/>
                <a:ext cx="1553834" cy="1224778"/>
              </a:xfrm>
              <a:prstGeom prst="rect">
                <a:avLst/>
              </a:prstGeom>
            </p:spPr>
          </p:pic>
        </mc:Fallback>
      </mc:AlternateContent>
      <p:sp>
        <p:nvSpPr>
          <p:cNvPr id="5" name="Slide Number Placeholder 4"/>
          <p:cNvSpPr>
            <a:spLocks noGrp="1"/>
          </p:cNvSpPr>
          <p:nvPr>
            <p:ph type="sldNum" sz="quarter" idx="11"/>
          </p:nvPr>
        </p:nvSpPr>
        <p:spPr/>
        <p:txBody>
          <a:bodyPr/>
          <a:lstStyle/>
          <a:p>
            <a:fld id="{3680E199-45D6-453A-926F-4EDAB744CB96}" type="slidenum">
              <a:rPr lang="en-US" altLang="ko-KR" smtClean="0"/>
              <a:pPr/>
              <a:t>14</a:t>
            </a:fld>
            <a:endParaRPr lang="en-US" altLang="ko-KR"/>
          </a:p>
        </p:txBody>
      </p:sp>
    </p:spTree>
    <p:extLst>
      <p:ext uri="{BB962C8B-B14F-4D97-AF65-F5344CB8AC3E}">
        <p14:creationId xmlns:p14="http://schemas.microsoft.com/office/powerpoint/2010/main" val="315165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543800" cy="4114800"/>
          </a:xfrm>
        </p:spPr>
        <p:txBody>
          <a:bodyPr>
            <a:normAutofit lnSpcReduction="10000"/>
          </a:bodyPr>
          <a:lstStyle/>
          <a:p>
            <a:r>
              <a:rPr lang="en-US" b="1" dirty="0"/>
              <a:t>Literary analysis </a:t>
            </a:r>
            <a:r>
              <a:rPr lang="en-US" dirty="0" smtClean="0"/>
              <a:t>involves: </a:t>
            </a:r>
          </a:p>
          <a:p>
            <a:pPr marL="514350" indent="-514350">
              <a:buFont typeface="Wingdings" pitchFamily="2" charset="2"/>
              <a:buChar char="q"/>
            </a:pPr>
            <a:r>
              <a:rPr lang="en-US" dirty="0" smtClean="0"/>
              <a:t>examining </a:t>
            </a:r>
            <a:r>
              <a:rPr lang="en-US" dirty="0"/>
              <a:t>all the parts of a </a:t>
            </a:r>
            <a:r>
              <a:rPr lang="en-US" dirty="0" smtClean="0"/>
              <a:t>text (character, setting, tone, theme, imagery, etc.)</a:t>
            </a:r>
          </a:p>
          <a:p>
            <a:pPr marL="514350" indent="-514350">
              <a:buFont typeface="Wingdings" pitchFamily="2" charset="2"/>
              <a:buChar char="q"/>
            </a:pPr>
            <a:r>
              <a:rPr lang="en-US" dirty="0" smtClean="0"/>
              <a:t>thinking </a:t>
            </a:r>
            <a:r>
              <a:rPr lang="en-US" dirty="0"/>
              <a:t>about </a:t>
            </a:r>
            <a:r>
              <a:rPr lang="en-US" b="1" dirty="0"/>
              <a:t>how</a:t>
            </a:r>
            <a:r>
              <a:rPr lang="en-US" dirty="0"/>
              <a:t> the author uses those elements to create certain effects</a:t>
            </a:r>
            <a:r>
              <a:rPr lang="en-US" dirty="0" smtClean="0"/>
              <a:t>.</a:t>
            </a:r>
          </a:p>
          <a:p>
            <a:pPr marL="514350" indent="-514350">
              <a:buFont typeface="Wingdings" pitchFamily="2" charset="2"/>
              <a:buChar char="q"/>
            </a:pPr>
            <a:r>
              <a:rPr lang="en-US" dirty="0"/>
              <a:t>literary essay assignment asks, “How does this piece of literature actually work?” “How does it do what it does?” or, “Why might the author have made the choices he or she did?”</a:t>
            </a:r>
          </a:p>
          <a:p>
            <a:pPr marL="514350" indent="-514350">
              <a:buFont typeface="Wingdings" pitchFamily="2" charset="2"/>
              <a:buChar char="q"/>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Features of Literary Analysis Essays</a:t>
            </a:r>
            <a:endParaRPr lang="en-US" dirty="0"/>
          </a:p>
        </p:txBody>
      </p:sp>
      <p:sp>
        <p:nvSpPr>
          <p:cNvPr id="4" name="TextBox 3"/>
          <p:cNvSpPr txBox="1"/>
          <p:nvPr/>
        </p:nvSpPr>
        <p:spPr>
          <a:xfrm>
            <a:off x="1371600" y="259140"/>
            <a:ext cx="7772400" cy="1569660"/>
          </a:xfrm>
          <a:prstGeom prst="rect">
            <a:avLst/>
          </a:prstGeom>
          <a:noFill/>
        </p:spPr>
        <p:txBody>
          <a:bodyPr wrap="square" rtlCol="0">
            <a:spAutoFit/>
          </a:bodyPr>
          <a:lstStyle/>
          <a:p>
            <a:r>
              <a:rPr lang="en-US" sz="9600" b="1" dirty="0" smtClean="0">
                <a:solidFill>
                  <a:schemeClr val="accent5">
                    <a:lumMod val="20000"/>
                    <a:lumOff val="80000"/>
                  </a:schemeClr>
                </a:solidFill>
              </a:rPr>
              <a:t>ANALYSIS</a:t>
            </a:r>
            <a:endParaRPr lang="en-US" sz="96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2</a:t>
            </a:fld>
            <a:endParaRPr lang="en-US" altLang="ko-KR"/>
          </a:p>
        </p:txBody>
      </p:sp>
    </p:spTree>
    <p:extLst>
      <p:ext uri="{BB962C8B-B14F-4D97-AF65-F5344CB8AC3E}">
        <p14:creationId xmlns:p14="http://schemas.microsoft.com/office/powerpoint/2010/main" val="261257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DEVELOPING SOME </a:t>
            </a:r>
            <a:r>
              <a:rPr lang="en-US" b="1" dirty="0" smtClean="0"/>
              <a:t>STYLE</a:t>
            </a:r>
            <a:endParaRPr lang="en-US" b="1" dirty="0"/>
          </a:p>
        </p:txBody>
      </p:sp>
      <p:sp>
        <p:nvSpPr>
          <p:cNvPr id="4" name="TextBox 3"/>
          <p:cNvSpPr txBox="1"/>
          <p:nvPr/>
        </p:nvSpPr>
        <p:spPr>
          <a:xfrm>
            <a:off x="1371600" y="182940"/>
            <a:ext cx="7772400" cy="1569660"/>
          </a:xfrm>
          <a:prstGeom prst="rect">
            <a:avLst/>
          </a:prstGeom>
          <a:noFill/>
        </p:spPr>
        <p:txBody>
          <a:bodyPr wrap="square" rtlCol="0">
            <a:spAutoFit/>
          </a:bodyPr>
          <a:lstStyle/>
          <a:p>
            <a:r>
              <a:rPr lang="en-US" sz="9600" b="1" dirty="0" smtClean="0">
                <a:solidFill>
                  <a:schemeClr val="accent5">
                    <a:lumMod val="20000"/>
                    <a:lumOff val="80000"/>
                  </a:schemeClr>
                </a:solidFill>
              </a:rPr>
              <a:t>STEP IT UP</a:t>
            </a:r>
            <a:endParaRPr lang="en-US" sz="9600" b="1" dirty="0">
              <a:solidFill>
                <a:schemeClr val="accent5">
                  <a:lumMod val="20000"/>
                  <a:lumOff val="80000"/>
                </a:schemeClr>
              </a:solidFill>
            </a:endParaRPr>
          </a:p>
        </p:txBody>
      </p:sp>
      <p:sp>
        <p:nvSpPr>
          <p:cNvPr id="2" name="Slide Number Placeholder 1"/>
          <p:cNvSpPr>
            <a:spLocks noGrp="1"/>
          </p:cNvSpPr>
          <p:nvPr>
            <p:ph type="sldNum" sz="quarter" idx="11"/>
          </p:nvPr>
        </p:nvSpPr>
        <p:spPr/>
        <p:txBody>
          <a:bodyPr/>
          <a:lstStyle/>
          <a:p>
            <a:fld id="{3680E199-45D6-453A-926F-4EDAB744CB96}" type="slidenum">
              <a:rPr lang="en-US" altLang="ko-KR" smtClean="0"/>
              <a:pPr/>
              <a:t>3</a:t>
            </a:fld>
            <a:endParaRPr lang="en-US" altLang="ko-KR"/>
          </a:p>
        </p:txBody>
      </p:sp>
      <p:sp>
        <p:nvSpPr>
          <p:cNvPr id="6" name="Text Placeholder 1"/>
          <p:cNvSpPr>
            <a:spLocks noGrp="1"/>
          </p:cNvSpPr>
          <p:nvPr>
            <p:ph type="body" idx="1"/>
          </p:nvPr>
        </p:nvSpPr>
        <p:spPr>
          <a:xfrm>
            <a:off x="1371600" y="2743200"/>
            <a:ext cx="7543800" cy="4114800"/>
          </a:xfrm>
        </p:spPr>
        <p:txBody>
          <a:bodyPr>
            <a:normAutofit lnSpcReduction="10000"/>
          </a:bodyPr>
          <a:lstStyle/>
          <a:p>
            <a:r>
              <a:rPr lang="en-US" dirty="0" smtClean="0"/>
              <a:t>Move beyond </a:t>
            </a:r>
            <a:r>
              <a:rPr lang="en-US" dirty="0"/>
              <a:t>the formulaic 5-paragraph essay. </a:t>
            </a:r>
            <a:endParaRPr lang="en-US" dirty="0" smtClean="0"/>
          </a:p>
          <a:p>
            <a:endParaRPr lang="en-US" dirty="0" smtClean="0"/>
          </a:p>
          <a:p>
            <a:r>
              <a:rPr lang="en-US" dirty="0" smtClean="0"/>
              <a:t>Understanding </a:t>
            </a:r>
            <a:r>
              <a:rPr lang="en-US" dirty="0"/>
              <a:t>this formulaic writing </a:t>
            </a:r>
            <a:r>
              <a:rPr lang="en-US" dirty="0" smtClean="0"/>
              <a:t>is </a:t>
            </a:r>
            <a:r>
              <a:rPr lang="en-US" dirty="0"/>
              <a:t>key to being able to move ahead and develop your own style and tone</a:t>
            </a:r>
            <a:r>
              <a:rPr lang="en-US" dirty="0" smtClean="0"/>
              <a:t>.</a:t>
            </a:r>
          </a:p>
          <a:p>
            <a:endParaRPr lang="en-US" dirty="0"/>
          </a:p>
          <a:p>
            <a:r>
              <a:rPr lang="en-US" dirty="0" smtClean="0"/>
              <a:t>The formula is not very flexible.</a:t>
            </a:r>
          </a:p>
          <a:p>
            <a:r>
              <a:rPr lang="en-US" dirty="0" smtClean="0"/>
              <a:t>The formula is not very graceful</a:t>
            </a:r>
            <a:r>
              <a:rPr lang="en-US" dirty="0"/>
              <a:t/>
            </a:r>
            <a:br>
              <a:rPr lang="en-US" dirty="0"/>
            </a:br>
            <a:endParaRPr lang="en-US" dirty="0"/>
          </a:p>
        </p:txBody>
      </p:sp>
    </p:spTree>
    <p:extLst>
      <p:ext uri="{BB962C8B-B14F-4D97-AF65-F5344CB8AC3E}">
        <p14:creationId xmlns:p14="http://schemas.microsoft.com/office/powerpoint/2010/main" val="17734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543800" cy="4114800"/>
          </a:xfrm>
        </p:spPr>
        <p:txBody>
          <a:bodyPr>
            <a:normAutofit/>
          </a:bodyPr>
          <a:lstStyle/>
          <a:p>
            <a:r>
              <a:rPr lang="en-US" dirty="0" smtClean="0"/>
              <a:t>Still</a:t>
            </a:r>
            <a:r>
              <a:rPr lang="en-US" b="1" dirty="0" smtClean="0"/>
              <a:t> </a:t>
            </a:r>
            <a:r>
              <a:rPr lang="en-US" dirty="0" smtClean="0"/>
              <a:t>need </a:t>
            </a:r>
            <a:r>
              <a:rPr lang="en-US" dirty="0"/>
              <a:t>a controlling </a:t>
            </a:r>
            <a:r>
              <a:rPr lang="en-US" b="1" dirty="0"/>
              <a:t>thesis. </a:t>
            </a:r>
            <a:endParaRPr lang="en-US" b="1" dirty="0" smtClean="0"/>
          </a:p>
          <a:p>
            <a:pPr marL="457200" indent="-457200">
              <a:buFont typeface="Arial" pitchFamily="34" charset="0"/>
              <a:buChar char="•"/>
            </a:pPr>
            <a:r>
              <a:rPr lang="en-US" dirty="0"/>
              <a:t>Provides unity and coherence to the </a:t>
            </a:r>
            <a:r>
              <a:rPr lang="en-US" dirty="0" smtClean="0"/>
              <a:t>essay</a:t>
            </a:r>
          </a:p>
          <a:p>
            <a:pPr marL="457200" indent="-457200">
              <a:buFont typeface="Arial" pitchFamily="34" charset="0"/>
              <a:buChar char="•"/>
            </a:pPr>
            <a:r>
              <a:rPr lang="en-US" dirty="0" smtClean="0"/>
              <a:t>Must be focused</a:t>
            </a:r>
          </a:p>
          <a:p>
            <a:pPr marL="457200" indent="-457200">
              <a:buFont typeface="Arial" pitchFamily="34" charset="0"/>
              <a:buChar char="•"/>
            </a:pPr>
            <a:r>
              <a:rPr lang="en-US" dirty="0" smtClean="0"/>
              <a:t>Must be articulated as a proposition</a:t>
            </a:r>
          </a:p>
          <a:p>
            <a:pPr marL="457200" indent="-457200">
              <a:buFont typeface="Arial" pitchFamily="34" charset="0"/>
              <a:buChar char="•"/>
            </a:pPr>
            <a:r>
              <a:rPr lang="en-US" dirty="0" smtClean="0"/>
              <a:t>Stated in a single declarative statement</a:t>
            </a:r>
          </a:p>
          <a:p>
            <a:pPr marL="457200" indent="-457200">
              <a:buFont typeface="Arial" pitchFamily="34" charset="0"/>
              <a:buChar char="•"/>
            </a:pPr>
            <a:r>
              <a:rPr lang="en-US" dirty="0" smtClean="0"/>
              <a:t>Clearly and strongly worded</a:t>
            </a:r>
          </a:p>
          <a:p>
            <a:pPr marL="457200" indent="-457200">
              <a:buFont typeface="Arial" pitchFamily="34" charset="0"/>
              <a:buChar char="•"/>
            </a:pPr>
            <a:r>
              <a:rPr lang="en-US" dirty="0" smtClean="0"/>
              <a:t>Must be arguable and supportable with evidence</a:t>
            </a:r>
          </a:p>
        </p:txBody>
      </p:sp>
      <p:sp>
        <p:nvSpPr>
          <p:cNvPr id="3" name="Title 2"/>
          <p:cNvSpPr>
            <a:spLocks noGrp="1"/>
          </p:cNvSpPr>
          <p:nvPr>
            <p:ph type="title"/>
          </p:nvPr>
        </p:nvSpPr>
        <p:spPr/>
        <p:txBody>
          <a:bodyPr>
            <a:normAutofit/>
          </a:bodyPr>
          <a:lstStyle/>
          <a:p>
            <a:r>
              <a:rPr lang="en-US" dirty="0" smtClean="0"/>
              <a:t>Thesis + Evidence</a:t>
            </a:r>
            <a:endParaRPr lang="en-US" dirty="0"/>
          </a:p>
        </p:txBody>
      </p:sp>
      <p:sp>
        <p:nvSpPr>
          <p:cNvPr id="4" name="TextBox 3"/>
          <p:cNvSpPr txBox="1"/>
          <p:nvPr/>
        </p:nvSpPr>
        <p:spPr>
          <a:xfrm>
            <a:off x="1371600" y="259140"/>
            <a:ext cx="7772400" cy="1569660"/>
          </a:xfrm>
          <a:prstGeom prst="rect">
            <a:avLst/>
          </a:prstGeom>
          <a:noFill/>
        </p:spPr>
        <p:txBody>
          <a:bodyPr wrap="square" rtlCol="0">
            <a:spAutoFit/>
          </a:bodyPr>
          <a:lstStyle/>
          <a:p>
            <a:r>
              <a:rPr lang="en-US" sz="9600" b="1" dirty="0" smtClean="0">
                <a:solidFill>
                  <a:schemeClr val="accent5">
                    <a:lumMod val="20000"/>
                    <a:lumOff val="80000"/>
                  </a:schemeClr>
                </a:solidFill>
              </a:rPr>
              <a:t>ARGUMENT</a:t>
            </a:r>
            <a:endParaRPr lang="en-US" sz="96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4</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Avoid All Redundancies </a:t>
            </a:r>
            <a:endParaRPr lang="en-US" dirty="0"/>
          </a:p>
        </p:txBody>
      </p:sp>
      <p:sp>
        <p:nvSpPr>
          <p:cNvPr id="4" name="TextBox 3"/>
          <p:cNvSpPr txBox="1"/>
          <p:nvPr/>
        </p:nvSpPr>
        <p:spPr>
          <a:xfrm>
            <a:off x="1371600" y="259140"/>
            <a:ext cx="7772400" cy="1569660"/>
          </a:xfrm>
          <a:prstGeom prst="rect">
            <a:avLst/>
          </a:prstGeom>
          <a:noFill/>
        </p:spPr>
        <p:txBody>
          <a:bodyPr wrap="square" rtlCol="0">
            <a:spAutoFit/>
          </a:bodyPr>
          <a:lstStyle/>
          <a:p>
            <a:r>
              <a:rPr lang="en-US" sz="9600" b="1" dirty="0" smtClean="0">
                <a:solidFill>
                  <a:schemeClr val="accent5">
                    <a:lumMod val="20000"/>
                    <a:lumOff val="80000"/>
                  </a:schemeClr>
                </a:solidFill>
              </a:rPr>
              <a:t>STYLE</a:t>
            </a:r>
            <a:endParaRPr lang="en-US" sz="96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5</a:t>
            </a:fld>
            <a:endParaRPr lang="en-US" altLang="ko-KR"/>
          </a:p>
        </p:txBody>
      </p:sp>
      <p:sp>
        <p:nvSpPr>
          <p:cNvPr id="6" name="Text Placeholder 1"/>
          <p:cNvSpPr>
            <a:spLocks noGrp="1"/>
          </p:cNvSpPr>
          <p:nvPr>
            <p:ph type="body" idx="1"/>
          </p:nvPr>
        </p:nvSpPr>
        <p:spPr>
          <a:xfrm>
            <a:off x="1371600" y="2743200"/>
            <a:ext cx="7543800" cy="4114800"/>
          </a:xfrm>
        </p:spPr>
        <p:txBody>
          <a:bodyPr>
            <a:normAutofit fontScale="92500" lnSpcReduction="10000"/>
          </a:bodyPr>
          <a:lstStyle/>
          <a:p>
            <a:pPr marL="457200" indent="-457200">
              <a:buFont typeface="Arial" pitchFamily="34" charset="0"/>
              <a:buChar char="•"/>
            </a:pPr>
            <a:r>
              <a:rPr lang="en-US" dirty="0" smtClean="0"/>
              <a:t>Vary your </a:t>
            </a:r>
            <a:r>
              <a:rPr lang="en-US" dirty="0"/>
              <a:t>word phrasing. </a:t>
            </a:r>
            <a:endParaRPr lang="en-US" dirty="0" smtClean="0"/>
          </a:p>
          <a:p>
            <a:pPr marL="457200" indent="-457200">
              <a:buFont typeface="Arial" pitchFamily="34" charset="0"/>
              <a:buChar char="•"/>
            </a:pPr>
            <a:r>
              <a:rPr lang="en-US" dirty="0" smtClean="0"/>
              <a:t>You probably </a:t>
            </a:r>
            <a:r>
              <a:rPr lang="en-US" dirty="0"/>
              <a:t>don't need a </a:t>
            </a:r>
            <a:r>
              <a:rPr lang="en-US" b="1" dirty="0"/>
              <a:t>blueprint statement </a:t>
            </a:r>
            <a:r>
              <a:rPr lang="en-US" dirty="0"/>
              <a:t>that tells the reader the subject of each of your three supporting paragraphs. </a:t>
            </a:r>
            <a:endParaRPr lang="en-US" dirty="0" smtClean="0"/>
          </a:p>
          <a:p>
            <a:pPr marL="457200" indent="-457200">
              <a:buFont typeface="Arial" pitchFamily="34" charset="0"/>
              <a:buChar char="•"/>
            </a:pPr>
            <a:r>
              <a:rPr lang="en-US" dirty="0" smtClean="0"/>
              <a:t>Third</a:t>
            </a:r>
            <a:r>
              <a:rPr lang="en-US" dirty="0"/>
              <a:t>, in the more sophisticated writing that you will be doing, you can almost always dispense with that formulaic </a:t>
            </a:r>
            <a:r>
              <a:rPr lang="en-US" b="1" dirty="0"/>
              <a:t>topic sentence </a:t>
            </a:r>
            <a:r>
              <a:rPr lang="en-US" dirty="0"/>
              <a:t>at the beginning of each support paragraph</a:t>
            </a:r>
            <a:r>
              <a:rPr lang="en-US" dirty="0" smtClean="0"/>
              <a:t>.</a:t>
            </a:r>
          </a:p>
          <a:p>
            <a:pPr marL="457200" indent="-457200">
              <a:buFont typeface="Arial" pitchFamily="34" charset="0"/>
              <a:buChar char="•"/>
            </a:pPr>
            <a:r>
              <a:rPr lang="en-US" dirty="0" smtClean="0"/>
              <a:t>Instead </a:t>
            </a:r>
            <a:r>
              <a:rPr lang="en-US" dirty="0"/>
              <a:t>you should work on using appropriate transitional phrasing that leads from topic to topic.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Avoid All Redundancies </a:t>
            </a:r>
            <a:endParaRPr lang="en-US" dirty="0"/>
          </a:p>
        </p:txBody>
      </p:sp>
      <p:sp>
        <p:nvSpPr>
          <p:cNvPr id="4" name="TextBox 3"/>
          <p:cNvSpPr txBox="1"/>
          <p:nvPr/>
        </p:nvSpPr>
        <p:spPr>
          <a:xfrm>
            <a:off x="1371600" y="259140"/>
            <a:ext cx="7772400" cy="1569660"/>
          </a:xfrm>
          <a:prstGeom prst="rect">
            <a:avLst/>
          </a:prstGeom>
          <a:noFill/>
        </p:spPr>
        <p:txBody>
          <a:bodyPr wrap="square" rtlCol="0">
            <a:spAutoFit/>
          </a:bodyPr>
          <a:lstStyle/>
          <a:p>
            <a:r>
              <a:rPr lang="en-US" sz="9600" b="1" dirty="0" smtClean="0">
                <a:solidFill>
                  <a:schemeClr val="accent5">
                    <a:lumMod val="20000"/>
                    <a:lumOff val="80000"/>
                  </a:schemeClr>
                </a:solidFill>
              </a:rPr>
              <a:t>STYLE</a:t>
            </a:r>
            <a:endParaRPr lang="en-US" sz="96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6</a:t>
            </a:fld>
            <a:endParaRPr lang="en-US" altLang="ko-KR"/>
          </a:p>
        </p:txBody>
      </p:sp>
      <p:sp>
        <p:nvSpPr>
          <p:cNvPr id="6" name="Text Placeholder 1"/>
          <p:cNvSpPr>
            <a:spLocks noGrp="1"/>
          </p:cNvSpPr>
          <p:nvPr>
            <p:ph type="body" idx="1"/>
          </p:nvPr>
        </p:nvSpPr>
        <p:spPr>
          <a:xfrm>
            <a:off x="1371600" y="2743200"/>
            <a:ext cx="7543800" cy="4114800"/>
          </a:xfrm>
        </p:spPr>
        <p:txBody>
          <a:bodyPr>
            <a:normAutofit/>
          </a:bodyPr>
          <a:lstStyle/>
          <a:p>
            <a:r>
              <a:rPr lang="en-US" b="1" dirty="0" smtClean="0"/>
              <a:t>Avoid:</a:t>
            </a:r>
          </a:p>
          <a:p>
            <a:r>
              <a:rPr lang="en-US" dirty="0" smtClean="0"/>
              <a:t>“Bronte reveals her theme of vengeance through the characters of Heathcliff, </a:t>
            </a:r>
            <a:r>
              <a:rPr lang="en-US" dirty="0" err="1" smtClean="0"/>
              <a:t>Hindley</a:t>
            </a:r>
            <a:r>
              <a:rPr lang="en-US" dirty="0" smtClean="0"/>
              <a:t>, and Catherine.”</a:t>
            </a:r>
          </a:p>
          <a:p>
            <a:endParaRPr lang="en-US" sz="1200" dirty="0" smtClean="0"/>
          </a:p>
          <a:p>
            <a:r>
              <a:rPr lang="en-US" dirty="0" smtClean="0"/>
              <a:t>“The </a:t>
            </a:r>
            <a:r>
              <a:rPr lang="en-US" dirty="0"/>
              <a:t>first example of this </a:t>
            </a:r>
            <a:r>
              <a:rPr lang="en-US" dirty="0" smtClean="0"/>
              <a:t>is Heathcliff…”</a:t>
            </a:r>
          </a:p>
          <a:p>
            <a:endParaRPr lang="en-US" sz="1400" dirty="0"/>
          </a:p>
          <a:p>
            <a:r>
              <a:rPr lang="en-US" dirty="0" smtClean="0"/>
              <a:t>“Another </a:t>
            </a:r>
            <a:r>
              <a:rPr lang="en-US" dirty="0"/>
              <a:t>example of this </a:t>
            </a:r>
            <a:r>
              <a:rPr lang="en-US" dirty="0" smtClean="0"/>
              <a:t>is </a:t>
            </a:r>
            <a:r>
              <a:rPr lang="en-US" dirty="0" err="1" smtClean="0"/>
              <a:t>Hindley</a:t>
            </a:r>
            <a:r>
              <a:rPr lang="en-US" dirty="0" smtClean="0"/>
              <a:t>…”</a:t>
            </a:r>
          </a:p>
          <a:p>
            <a:endParaRPr lang="en-US" dirty="0"/>
          </a:p>
          <a:p>
            <a:endParaRPr lang="en-US" dirty="0" smtClean="0"/>
          </a:p>
        </p:txBody>
      </p:sp>
    </p:spTree>
    <p:extLst>
      <p:ext uri="{BB962C8B-B14F-4D97-AF65-F5344CB8AC3E}">
        <p14:creationId xmlns:p14="http://schemas.microsoft.com/office/powerpoint/2010/main" val="187399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543800" cy="4114800"/>
          </a:xfrm>
        </p:spPr>
        <p:txBody>
          <a:bodyPr>
            <a:normAutofit fontScale="92500"/>
          </a:bodyPr>
          <a:lstStyle/>
          <a:p>
            <a:pPr marL="571500" indent="-571500">
              <a:buFont typeface="Wingdings" pitchFamily="2" charset="2"/>
              <a:buChar char="§"/>
            </a:pPr>
            <a:r>
              <a:rPr lang="en-US" sz="3600" dirty="0" smtClean="0"/>
              <a:t>Read the prompt carefully.</a:t>
            </a:r>
          </a:p>
          <a:p>
            <a:pPr marL="571500" indent="-571500">
              <a:buFont typeface="Wingdings" pitchFamily="2" charset="2"/>
              <a:buChar char="§"/>
            </a:pPr>
            <a:r>
              <a:rPr lang="en-US" sz="3600" dirty="0" smtClean="0"/>
              <a:t>Do not parrot the prompt. </a:t>
            </a:r>
          </a:p>
          <a:p>
            <a:pPr marL="571500" indent="-571500">
              <a:buFont typeface="Wingdings" pitchFamily="2" charset="2"/>
              <a:buChar char="§"/>
            </a:pPr>
            <a:r>
              <a:rPr lang="en-US" sz="3600" dirty="0" smtClean="0"/>
              <a:t>Make quick </a:t>
            </a:r>
            <a:r>
              <a:rPr lang="en-US" sz="3600" dirty="0"/>
              <a:t>notes and outlines in the margins</a:t>
            </a:r>
            <a:r>
              <a:rPr lang="en-US" sz="3600" dirty="0" smtClean="0"/>
              <a:t>. (No outline is necessary)</a:t>
            </a:r>
          </a:p>
          <a:p>
            <a:pPr marL="571500" indent="-571500">
              <a:buFont typeface="Wingdings" pitchFamily="2" charset="2"/>
              <a:buChar char="§"/>
            </a:pPr>
            <a:r>
              <a:rPr lang="en-US" sz="3600" dirty="0" smtClean="0"/>
              <a:t>This </a:t>
            </a:r>
            <a:r>
              <a:rPr lang="en-US" sz="3600" dirty="0"/>
              <a:t>planning step enables most writers to organize their ideas more efficiently. </a:t>
            </a:r>
            <a:endParaRPr lang="en-US" sz="3600" dirty="0" smtClean="0"/>
          </a:p>
          <a:p>
            <a:pPr marL="571500" indent="-571500">
              <a:buFont typeface="Wingdings" pitchFamily="2" charset="2"/>
              <a:buChar char="§"/>
            </a:pPr>
            <a:r>
              <a:rPr lang="en-US" sz="3600" dirty="0" smtClean="0"/>
              <a:t>Planning helps the writer to stay focused</a:t>
            </a:r>
            <a:endParaRPr lang="en-US" sz="3600" dirty="0"/>
          </a:p>
        </p:txBody>
      </p:sp>
      <p:sp>
        <p:nvSpPr>
          <p:cNvPr id="3" name="Title 2"/>
          <p:cNvSpPr>
            <a:spLocks noGrp="1"/>
          </p:cNvSpPr>
          <p:nvPr>
            <p:ph type="title"/>
          </p:nvPr>
        </p:nvSpPr>
        <p:spPr/>
        <p:txBody>
          <a:bodyPr>
            <a:normAutofit/>
          </a:bodyPr>
          <a:lstStyle/>
          <a:p>
            <a:r>
              <a:rPr lang="en-US" dirty="0" smtClean="0"/>
              <a:t>Make a Plan</a:t>
            </a:r>
            <a:endParaRPr lang="en-US" dirty="0"/>
          </a:p>
        </p:txBody>
      </p:sp>
      <p:sp>
        <p:nvSpPr>
          <p:cNvPr id="4" name="TextBox 3"/>
          <p:cNvSpPr txBox="1"/>
          <p:nvPr/>
        </p:nvSpPr>
        <p:spPr>
          <a:xfrm>
            <a:off x="1371600" y="306050"/>
            <a:ext cx="7772400" cy="1446550"/>
          </a:xfrm>
          <a:prstGeom prst="rect">
            <a:avLst/>
          </a:prstGeom>
          <a:noFill/>
        </p:spPr>
        <p:txBody>
          <a:bodyPr wrap="square" rtlCol="0">
            <a:spAutoFit/>
          </a:bodyPr>
          <a:lstStyle/>
          <a:p>
            <a:r>
              <a:rPr lang="en-US" sz="8800" b="1" dirty="0" smtClean="0">
                <a:solidFill>
                  <a:schemeClr val="accent5">
                    <a:lumMod val="20000"/>
                    <a:lumOff val="80000"/>
                  </a:schemeClr>
                </a:solidFill>
              </a:rPr>
              <a:t>PLANNING</a:t>
            </a:r>
            <a:endParaRPr lang="en-US" sz="88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7</a:t>
            </a:fld>
            <a:endParaRPr lang="en-US" altLang="ko-K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895600"/>
            <a:ext cx="7543800" cy="4114800"/>
          </a:xfrm>
        </p:spPr>
        <p:txBody>
          <a:bodyPr>
            <a:normAutofit fontScale="77500" lnSpcReduction="20000"/>
          </a:bodyPr>
          <a:lstStyle/>
          <a:p>
            <a:pPr marL="571500" indent="-571500">
              <a:buFont typeface="Wingdings" pitchFamily="2" charset="2"/>
              <a:buChar char="§"/>
            </a:pPr>
            <a:r>
              <a:rPr lang="en-US" sz="3600" dirty="0"/>
              <a:t>a</a:t>
            </a:r>
            <a:r>
              <a:rPr lang="en-US" sz="3600" dirty="0" smtClean="0"/>
              <a:t> </a:t>
            </a:r>
            <a:r>
              <a:rPr lang="en-US" sz="3600" dirty="0"/>
              <a:t>strong opening paragraph can be a real asset to a student's </a:t>
            </a:r>
            <a:r>
              <a:rPr lang="en-US" sz="3600" dirty="0" smtClean="0"/>
              <a:t>paper.</a:t>
            </a:r>
          </a:p>
          <a:p>
            <a:pPr marL="571500" indent="-571500">
              <a:buFont typeface="Wingdings" pitchFamily="2" charset="2"/>
              <a:buChar char="§"/>
            </a:pPr>
            <a:r>
              <a:rPr lang="en-US" sz="3600" dirty="0" smtClean="0"/>
              <a:t>answer </a:t>
            </a:r>
            <a:r>
              <a:rPr lang="en-US" sz="3600" dirty="0"/>
              <a:t>the question </a:t>
            </a:r>
            <a:r>
              <a:rPr lang="en-US" sz="3600" dirty="0" smtClean="0"/>
              <a:t>quickly</a:t>
            </a:r>
          </a:p>
          <a:p>
            <a:pPr marL="571500" indent="-571500">
              <a:buFont typeface="Wingdings" pitchFamily="2" charset="2"/>
              <a:buChar char="§"/>
            </a:pPr>
            <a:r>
              <a:rPr lang="en-US" sz="3600" dirty="0" smtClean="0"/>
              <a:t>avoid </a:t>
            </a:r>
            <a:r>
              <a:rPr lang="en-US" sz="3600" dirty="0"/>
              <a:t>beginning with ideas that do not relate directly to the </a:t>
            </a:r>
            <a:r>
              <a:rPr lang="en-US" sz="3600" dirty="0" smtClean="0"/>
              <a:t>prompt</a:t>
            </a:r>
            <a:endParaRPr lang="en-US" sz="3600" dirty="0"/>
          </a:p>
          <a:p>
            <a:pPr marL="571500" indent="-571500">
              <a:buFont typeface="Wingdings" pitchFamily="2" charset="2"/>
              <a:buChar char="§"/>
            </a:pPr>
            <a:r>
              <a:rPr lang="en-US" sz="3600" dirty="0" smtClean="0"/>
              <a:t>Avoid one-sentence introductions that </a:t>
            </a:r>
            <a:r>
              <a:rPr lang="en-US" sz="3600" dirty="0"/>
              <a:t>repeat the wording of the </a:t>
            </a:r>
            <a:r>
              <a:rPr lang="en-US" sz="3600" dirty="0" smtClean="0"/>
              <a:t>prompt</a:t>
            </a:r>
          </a:p>
          <a:p>
            <a:pPr marL="571500" indent="-571500">
              <a:buFont typeface="Wingdings" pitchFamily="2" charset="2"/>
              <a:buChar char="§"/>
            </a:pPr>
            <a:r>
              <a:rPr lang="en-US" sz="3600" dirty="0" smtClean="0"/>
              <a:t>answer </a:t>
            </a:r>
            <a:r>
              <a:rPr lang="en-US" sz="3600" dirty="0"/>
              <a:t>the entire prompt -- </a:t>
            </a:r>
            <a:r>
              <a:rPr lang="en-US" sz="3600" i="1" dirty="0"/>
              <a:t>answer</a:t>
            </a:r>
            <a:r>
              <a:rPr lang="en-US" sz="3600" dirty="0"/>
              <a:t> the prompt, not simply repeat it -- in the </a:t>
            </a:r>
            <a:r>
              <a:rPr lang="en-US" sz="3600" dirty="0" smtClean="0"/>
              <a:t>introduction</a:t>
            </a:r>
            <a:endParaRPr lang="en-US" sz="3600" dirty="0"/>
          </a:p>
        </p:txBody>
      </p:sp>
      <p:sp>
        <p:nvSpPr>
          <p:cNvPr id="3" name="Title 2"/>
          <p:cNvSpPr>
            <a:spLocks noGrp="1"/>
          </p:cNvSpPr>
          <p:nvPr>
            <p:ph type="title"/>
          </p:nvPr>
        </p:nvSpPr>
        <p:spPr/>
        <p:txBody>
          <a:bodyPr>
            <a:normAutofit/>
          </a:bodyPr>
          <a:lstStyle/>
          <a:p>
            <a:r>
              <a:rPr lang="en-US" dirty="0" smtClean="0"/>
              <a:t>Begin Quickly and Directly</a:t>
            </a:r>
            <a:endParaRPr lang="en-US" dirty="0"/>
          </a:p>
        </p:txBody>
      </p:sp>
      <p:sp>
        <p:nvSpPr>
          <p:cNvPr id="4" name="TextBox 3"/>
          <p:cNvSpPr txBox="1"/>
          <p:nvPr/>
        </p:nvSpPr>
        <p:spPr>
          <a:xfrm>
            <a:off x="1371600" y="306050"/>
            <a:ext cx="7772400" cy="1446550"/>
          </a:xfrm>
          <a:prstGeom prst="rect">
            <a:avLst/>
          </a:prstGeom>
          <a:noFill/>
        </p:spPr>
        <p:txBody>
          <a:bodyPr wrap="square" rtlCol="0">
            <a:spAutoFit/>
          </a:bodyPr>
          <a:lstStyle/>
          <a:p>
            <a:r>
              <a:rPr lang="en-US" sz="8800" b="1" dirty="0" smtClean="0">
                <a:solidFill>
                  <a:schemeClr val="accent5">
                    <a:lumMod val="20000"/>
                    <a:lumOff val="80000"/>
                  </a:schemeClr>
                </a:solidFill>
              </a:rPr>
              <a:t>RESPONDING</a:t>
            </a:r>
            <a:endParaRPr lang="en-US" sz="88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8</a:t>
            </a:fld>
            <a:endParaRPr lang="en-US" altLang="ko-KR"/>
          </a:p>
        </p:txBody>
      </p:sp>
    </p:spTree>
    <p:extLst>
      <p:ext uri="{BB962C8B-B14F-4D97-AF65-F5344CB8AC3E}">
        <p14:creationId xmlns:p14="http://schemas.microsoft.com/office/powerpoint/2010/main" val="419301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895600"/>
            <a:ext cx="7543800" cy="4114800"/>
          </a:xfrm>
        </p:spPr>
        <p:txBody>
          <a:bodyPr>
            <a:normAutofit/>
          </a:bodyPr>
          <a:lstStyle/>
          <a:p>
            <a:pPr marL="571500" indent="-571500">
              <a:buFont typeface="Wingdings" pitchFamily="2" charset="2"/>
              <a:buChar char="§"/>
            </a:pPr>
            <a:r>
              <a:rPr lang="en-US" sz="3200" dirty="0" smtClean="0"/>
              <a:t>indent </a:t>
            </a:r>
            <a:r>
              <a:rPr lang="en-US" sz="3200" dirty="0"/>
              <a:t>paragraphs clearly</a:t>
            </a:r>
            <a:r>
              <a:rPr lang="en-US" sz="3200" dirty="0" smtClean="0"/>
              <a:t>.</a:t>
            </a:r>
          </a:p>
          <a:p>
            <a:pPr marL="571500" indent="-571500">
              <a:buFont typeface="Wingdings" pitchFamily="2" charset="2"/>
              <a:buChar char="§"/>
            </a:pPr>
            <a:r>
              <a:rPr lang="en-US" sz="3200" dirty="0" smtClean="0"/>
              <a:t>Paragraphs </a:t>
            </a:r>
            <a:r>
              <a:rPr lang="en-US" sz="3200" dirty="0"/>
              <a:t>create the fundamental structure of the essay, and without them good ideas can get muddled. </a:t>
            </a:r>
          </a:p>
          <a:p>
            <a:pPr marL="571500" indent="-571500">
              <a:buFont typeface="Wingdings" pitchFamily="2" charset="2"/>
              <a:buChar char="§"/>
            </a:pPr>
            <a:r>
              <a:rPr lang="en-US" sz="3200" dirty="0" smtClean="0"/>
              <a:t>Many </a:t>
            </a:r>
            <a:r>
              <a:rPr lang="en-US" sz="3200" dirty="0"/>
              <a:t>writers find topic sentences a useful tool both for organizing paragraphs </a:t>
            </a:r>
            <a:r>
              <a:rPr lang="en-US" sz="3200" dirty="0" smtClean="0"/>
              <a:t>BUT do not repeat part of your thesis</a:t>
            </a:r>
            <a:endParaRPr lang="en-US" sz="3600" dirty="0"/>
          </a:p>
        </p:txBody>
      </p:sp>
      <p:sp>
        <p:nvSpPr>
          <p:cNvPr id="3" name="Title 2"/>
          <p:cNvSpPr>
            <a:spLocks noGrp="1"/>
          </p:cNvSpPr>
          <p:nvPr>
            <p:ph type="title"/>
          </p:nvPr>
        </p:nvSpPr>
        <p:spPr/>
        <p:txBody>
          <a:bodyPr>
            <a:normAutofit fontScale="90000"/>
          </a:bodyPr>
          <a:lstStyle/>
          <a:p>
            <a:r>
              <a:rPr lang="en-US" dirty="0" smtClean="0"/>
              <a:t>Use Paragraphs &amp; Topic Sentences</a:t>
            </a:r>
            <a:endParaRPr lang="en-US" dirty="0"/>
          </a:p>
        </p:txBody>
      </p:sp>
      <p:sp>
        <p:nvSpPr>
          <p:cNvPr id="4" name="TextBox 3"/>
          <p:cNvSpPr txBox="1"/>
          <p:nvPr/>
        </p:nvSpPr>
        <p:spPr>
          <a:xfrm>
            <a:off x="1371600" y="306050"/>
            <a:ext cx="7772400" cy="1446550"/>
          </a:xfrm>
          <a:prstGeom prst="rect">
            <a:avLst/>
          </a:prstGeom>
          <a:noFill/>
        </p:spPr>
        <p:txBody>
          <a:bodyPr wrap="square" rtlCol="0">
            <a:spAutoFit/>
          </a:bodyPr>
          <a:lstStyle/>
          <a:p>
            <a:r>
              <a:rPr lang="en-US" sz="8800" b="1" dirty="0" smtClean="0">
                <a:solidFill>
                  <a:schemeClr val="accent5">
                    <a:lumMod val="20000"/>
                    <a:lumOff val="80000"/>
                  </a:schemeClr>
                </a:solidFill>
              </a:rPr>
              <a:t>STRUCTURE</a:t>
            </a:r>
            <a:endParaRPr lang="en-US" sz="8800" b="1" dirty="0">
              <a:solidFill>
                <a:schemeClr val="accent5">
                  <a:lumMod val="20000"/>
                  <a:lumOff val="80000"/>
                </a:schemeClr>
              </a:solidFill>
            </a:endParaRPr>
          </a:p>
        </p:txBody>
      </p:sp>
      <p:sp>
        <p:nvSpPr>
          <p:cNvPr id="5" name="Slide Number Placeholder 4"/>
          <p:cNvSpPr>
            <a:spLocks noGrp="1"/>
          </p:cNvSpPr>
          <p:nvPr>
            <p:ph type="sldNum" sz="quarter" idx="11"/>
          </p:nvPr>
        </p:nvSpPr>
        <p:spPr/>
        <p:txBody>
          <a:bodyPr/>
          <a:lstStyle/>
          <a:p>
            <a:fld id="{3680E199-45D6-453A-926F-4EDAB744CB96}" type="slidenum">
              <a:rPr lang="en-US" altLang="ko-KR" smtClean="0"/>
              <a:pPr/>
              <a:t>9</a:t>
            </a:fld>
            <a:endParaRPr lang="en-US" altLang="ko-KR"/>
          </a:p>
        </p:txBody>
      </p:sp>
    </p:spTree>
    <p:extLst>
      <p:ext uri="{BB962C8B-B14F-4D97-AF65-F5344CB8AC3E}">
        <p14:creationId xmlns:p14="http://schemas.microsoft.com/office/powerpoint/2010/main" val="107526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2706</TotalTime>
  <Words>727</Words>
  <Application>Microsoft Office PowerPoint</Application>
  <PresentationFormat>On-screen Show (4:3)</PresentationFormat>
  <Paragraphs>108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HY얕은샘물M</vt:lpstr>
      <vt:lpstr>Tw Cen MT</vt:lpstr>
      <vt:lpstr>Wingdings</vt:lpstr>
      <vt:lpstr>Wingdings 2</vt:lpstr>
      <vt:lpstr>Median</vt:lpstr>
      <vt:lpstr>The Literary Analysis</vt:lpstr>
      <vt:lpstr>Features of Literary Analysis Essays</vt:lpstr>
      <vt:lpstr>DEVELOPING SOME STYLE</vt:lpstr>
      <vt:lpstr>Thesis + Evidence</vt:lpstr>
      <vt:lpstr>Avoid All Redundancies </vt:lpstr>
      <vt:lpstr>Avoid All Redundancies </vt:lpstr>
      <vt:lpstr>Make a Plan</vt:lpstr>
      <vt:lpstr>Begin Quickly and Directly</vt:lpstr>
      <vt:lpstr>Use Paragraphs &amp; Topic Sentences</vt:lpstr>
      <vt:lpstr>Use &amp; Explain Quotations</vt:lpstr>
      <vt:lpstr>Create Variety</vt:lpstr>
      <vt:lpstr>Using the Right Words</vt:lpstr>
      <vt:lpstr>Add Some Insight to the Conclusion</vt:lpstr>
      <vt:lpstr>Use the Literary Present Tense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mrose</dc:creator>
  <cp:lastModifiedBy>Maholland, Patrick M.</cp:lastModifiedBy>
  <cp:revision>100</cp:revision>
  <dcterms:created xsi:type="dcterms:W3CDTF">2010-09-17T01:28:54Z</dcterms:created>
  <dcterms:modified xsi:type="dcterms:W3CDTF">2018-04-23T18:11:36Z</dcterms:modified>
</cp:coreProperties>
</file>