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8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BFACB-0F44-4552-B975-6A9C161F45EF}" type="datetimeFigureOut">
              <a:rPr lang="en-US" smtClean="0"/>
              <a:pPr/>
              <a:t>8/28/2016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55A48-10D4-4956-AE46-0D16A4F3B8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BFACB-0F44-4552-B975-6A9C161F45EF}" type="datetimeFigureOut">
              <a:rPr lang="en-US" smtClean="0"/>
              <a:pPr/>
              <a:t>8/28/2016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55A48-10D4-4956-AE46-0D16A4F3B8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BFACB-0F44-4552-B975-6A9C161F45EF}" type="datetimeFigureOut">
              <a:rPr lang="en-US" smtClean="0"/>
              <a:pPr/>
              <a:t>8/28/2016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55A48-10D4-4956-AE46-0D16A4F3B8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BFACB-0F44-4552-B975-6A9C161F45EF}" type="datetimeFigureOut">
              <a:rPr lang="en-US" smtClean="0"/>
              <a:pPr/>
              <a:t>8/28/2016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55A48-10D4-4956-AE46-0D16A4F3B8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BFACB-0F44-4552-B975-6A9C161F45EF}" type="datetimeFigureOut">
              <a:rPr lang="en-US" smtClean="0"/>
              <a:pPr/>
              <a:t>8/28/2016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55A48-10D4-4956-AE46-0D16A4F3B8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BFACB-0F44-4552-B975-6A9C161F45EF}" type="datetimeFigureOut">
              <a:rPr lang="en-US" smtClean="0"/>
              <a:pPr/>
              <a:t>8/28/2016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55A48-10D4-4956-AE46-0D16A4F3B8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BFACB-0F44-4552-B975-6A9C161F45EF}" type="datetimeFigureOut">
              <a:rPr lang="en-US" smtClean="0"/>
              <a:pPr/>
              <a:t>8/28/2016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55A48-10D4-4956-AE46-0D16A4F3B8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BFACB-0F44-4552-B975-6A9C161F45EF}" type="datetimeFigureOut">
              <a:rPr lang="en-US" smtClean="0"/>
              <a:pPr/>
              <a:t>8/28/2016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55A48-10D4-4956-AE46-0D16A4F3B8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BFACB-0F44-4552-B975-6A9C161F45EF}" type="datetimeFigureOut">
              <a:rPr lang="en-US" smtClean="0"/>
              <a:pPr/>
              <a:t>8/28/2016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55A48-10D4-4956-AE46-0D16A4F3B8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BFACB-0F44-4552-B975-6A9C161F45EF}" type="datetimeFigureOut">
              <a:rPr lang="en-US" smtClean="0"/>
              <a:pPr/>
              <a:t>8/28/2016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55A48-10D4-4956-AE46-0D16A4F3B8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BFACB-0F44-4552-B975-6A9C161F45EF}" type="datetimeFigureOut">
              <a:rPr lang="en-US" smtClean="0"/>
              <a:pPr/>
              <a:t>8/28/2016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55A48-10D4-4956-AE46-0D16A4F3B8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BFACB-0F44-4552-B975-6A9C161F45EF}" type="datetimeFigureOut">
              <a:rPr lang="en-US" smtClean="0"/>
              <a:pPr/>
              <a:t>8/28/2016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55A48-10D4-4956-AE46-0D16A4F3B8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STYLE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Five Elements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broader structure or framework in a piece of writing</a:t>
            </a:r>
          </a:p>
          <a:p>
            <a:pPr lvl="1"/>
            <a:r>
              <a:rPr lang="en-US" dirty="0" smtClean="0"/>
              <a:t>Frame story (</a:t>
            </a:r>
            <a:r>
              <a:rPr lang="en-US" i="1" dirty="0" smtClean="0"/>
              <a:t>Ethan Frome, Wuthering Heights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Chronological ( </a:t>
            </a:r>
            <a:r>
              <a:rPr lang="en-US" i="1" dirty="0" smtClean="0"/>
              <a:t>The Adventures of Huckleberry Finn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Multiple Narrators </a:t>
            </a:r>
            <a:r>
              <a:rPr lang="en-US" i="1" dirty="0" smtClean="0"/>
              <a:t>(Catch 22)</a:t>
            </a:r>
          </a:p>
          <a:p>
            <a:pPr lvl="1"/>
            <a:r>
              <a:rPr lang="en-US" dirty="0" smtClean="0"/>
              <a:t>Epistolary (</a:t>
            </a:r>
            <a:r>
              <a:rPr lang="en-US" i="1" dirty="0" smtClean="0"/>
              <a:t>The Color Purple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Intercalary (</a:t>
            </a:r>
            <a:r>
              <a:rPr lang="en-US" i="1" dirty="0" smtClean="0"/>
              <a:t>Moby Dick)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emple-md.png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14400" y="381000"/>
            <a:ext cx="7643812" cy="6477000"/>
          </a:xfrm>
        </p:spPr>
      </p:pic>
      <p:sp>
        <p:nvSpPr>
          <p:cNvPr id="6" name="Rectangle 5"/>
          <p:cNvSpPr/>
          <p:nvPr/>
        </p:nvSpPr>
        <p:spPr>
          <a:xfrm>
            <a:off x="1295400" y="1905000"/>
            <a:ext cx="6477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STYLE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ANALYSIS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4599" y="685800"/>
            <a:ext cx="411480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TONE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0" y="3429000"/>
            <a:ext cx="609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D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I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C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T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I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O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24200" y="3352800"/>
            <a:ext cx="32733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</a:t>
            </a:r>
          </a:p>
          <a:p>
            <a:r>
              <a:rPr lang="en-US" dirty="0">
                <a:solidFill>
                  <a:srgbClr val="FF0000"/>
                </a:solidFill>
              </a:rPr>
              <a:t>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19600" y="3276600"/>
            <a:ext cx="45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Y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N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T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A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43600" y="3429000"/>
            <a:ext cx="33695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O</a:t>
            </a:r>
          </a:p>
          <a:p>
            <a:r>
              <a:rPr lang="en-US" dirty="0">
                <a:solidFill>
                  <a:srgbClr val="FF0000"/>
                </a:solidFill>
              </a:rPr>
              <a:t>V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15200" y="3200400"/>
            <a:ext cx="41333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O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R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G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A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N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I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Z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A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T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I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O</a:t>
            </a:r>
          </a:p>
          <a:p>
            <a:pPr algn="ctr"/>
            <a:r>
              <a:rPr lang="en-US" sz="1400" dirty="0">
                <a:solidFill>
                  <a:srgbClr val="FF0000"/>
                </a:solidFill>
              </a:rPr>
              <a:t>N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build="allAtOnce"/>
      <p:bldP spid="12" grpId="0" build="allAtOnce"/>
      <p:bldP spid="13" grpId="0" build="allAtOnce"/>
      <p:bldP spid="14" grpId="0" build="allAtOnce"/>
      <p:bldP spid="15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TONE</a:t>
            </a:r>
            <a:endParaRPr lang="en-US" sz="4800" dirty="0"/>
          </a:p>
        </p:txBody>
      </p:sp>
      <p:pic>
        <p:nvPicPr>
          <p:cNvPr id="1026" name="Picture 2" descr="C:\Users\Filak\AppData\Local\Microsoft\Windows\INetCache\IE\OWT5O0FN\istock-scared-turtle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575050" y="502431"/>
            <a:ext cx="5111750" cy="5394351"/>
          </a:xfrm>
          <a:prstGeom prst="rect">
            <a:avLst/>
          </a:prstGeom>
          <a:noFill/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/>
              <a:t> </a:t>
            </a:r>
            <a:r>
              <a:rPr lang="en-US" sz="3500" dirty="0" smtClean="0"/>
              <a:t>Speaker’s        attitude</a:t>
            </a:r>
          </a:p>
          <a:p>
            <a:pPr>
              <a:buFont typeface="Arial" pitchFamily="34" charset="0"/>
              <a:buChar char="•"/>
            </a:pPr>
            <a:r>
              <a:rPr lang="en-US" sz="3500" dirty="0"/>
              <a:t> </a:t>
            </a:r>
            <a:r>
              <a:rPr lang="en-US" sz="3500" dirty="0" smtClean="0"/>
              <a:t>Expressed in adjectives</a:t>
            </a:r>
          </a:p>
          <a:p>
            <a:pPr>
              <a:buFont typeface="Arial" pitchFamily="34" charset="0"/>
              <a:buChar char="•"/>
            </a:pPr>
            <a:r>
              <a:rPr lang="en-US" sz="3500" dirty="0"/>
              <a:t> </a:t>
            </a:r>
            <a:r>
              <a:rPr lang="en-US" sz="3500" dirty="0" smtClean="0"/>
              <a:t>Usually 2 adjacent tones in passage</a:t>
            </a:r>
          </a:p>
          <a:p>
            <a:pPr>
              <a:buFont typeface="Arial" pitchFamily="34" charset="0"/>
              <a:buChar char="•"/>
            </a:pPr>
            <a:r>
              <a:rPr lang="en-US" sz="3500" dirty="0"/>
              <a:t> </a:t>
            </a:r>
            <a:r>
              <a:rPr lang="en-US" sz="3500" dirty="0" smtClean="0"/>
              <a:t>Controls passage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DICTION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Connotative words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 smtClean="0"/>
              <a:t>Figurative language such as metaphor, simile</a:t>
            </a:r>
          </a:p>
          <a:p>
            <a:r>
              <a:rPr lang="en-US" sz="3200" dirty="0" smtClean="0"/>
              <a:t>p</a:t>
            </a:r>
            <a:r>
              <a:rPr lang="en-US" sz="3200" smtClean="0"/>
              <a:t>ersonification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 smtClean="0"/>
              <a:t>Select 3 examples for each tone word</a:t>
            </a:r>
            <a:endParaRPr lang="en-US" sz="3200" dirty="0"/>
          </a:p>
        </p:txBody>
      </p:sp>
      <p:pic>
        <p:nvPicPr>
          <p:cNvPr id="2050" name="Picture 2" descr="C:\Users\Filak\AppData\Local\Microsoft\Windows\INetCache\IE\JJNPY75K\businesswomen-clipart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399" y="838201"/>
            <a:ext cx="5076828" cy="5076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DETAIL</a:t>
            </a:r>
            <a:endParaRPr lang="en-US" sz="4800" dirty="0"/>
          </a:p>
        </p:txBody>
      </p:sp>
      <p:pic>
        <p:nvPicPr>
          <p:cNvPr id="3074" name="Picture 2" descr="C:\Users\Filak\AppData\Local\Microsoft\Windows\INetCache\IE\JJNPY75K\detective-09[1]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216525" y="2528094"/>
            <a:ext cx="1828800" cy="1343025"/>
          </a:xfrm>
          <a:prstGeom prst="rect">
            <a:avLst/>
          </a:prstGeom>
          <a:noFill/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The facts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What can be perceived through the 5 senses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 smtClean="0"/>
              <a:t>Who, what, when, where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SYNTAX</a:t>
            </a:r>
            <a:endParaRPr lang="en-US" sz="4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The way words and phrases are arranged to form sentences.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Includes grammar, punctuation</a:t>
            </a:r>
            <a:endParaRPr lang="en-US" sz="3200" dirty="0"/>
          </a:p>
        </p:txBody>
      </p:sp>
      <p:pic>
        <p:nvPicPr>
          <p:cNvPr id="4099" name="Picture 3" descr="C:\Users\Filak\AppData\Local\Microsoft\Windows\INetCache\IE\Z2WROI4T\la_verb_tenses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1371600"/>
            <a:ext cx="5257800" cy="4295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(CONT’D)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Sentence types</a:t>
            </a:r>
          </a:p>
          <a:p>
            <a:pPr lvl="1"/>
            <a:r>
              <a:rPr lang="en-US" dirty="0" smtClean="0"/>
              <a:t>Declarative</a:t>
            </a:r>
          </a:p>
          <a:p>
            <a:pPr lvl="1"/>
            <a:r>
              <a:rPr lang="en-US" dirty="0" smtClean="0"/>
              <a:t>Imperative</a:t>
            </a:r>
          </a:p>
          <a:p>
            <a:pPr lvl="1"/>
            <a:r>
              <a:rPr lang="en-US" dirty="0" smtClean="0"/>
              <a:t>Interrogative</a:t>
            </a:r>
          </a:p>
          <a:p>
            <a:pPr lvl="1"/>
            <a:r>
              <a:rPr lang="en-US" dirty="0" smtClean="0"/>
              <a:t>Exclamatory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Sentence structure</a:t>
            </a:r>
          </a:p>
          <a:p>
            <a:pPr lvl="1"/>
            <a:r>
              <a:rPr lang="en-US" dirty="0" smtClean="0"/>
              <a:t>Simple</a:t>
            </a:r>
          </a:p>
          <a:p>
            <a:pPr lvl="1"/>
            <a:r>
              <a:rPr lang="en-US" dirty="0" smtClean="0"/>
              <a:t>Compound</a:t>
            </a:r>
          </a:p>
          <a:p>
            <a:pPr lvl="1"/>
            <a:r>
              <a:rPr lang="en-US" dirty="0" smtClean="0"/>
              <a:t>Complex</a:t>
            </a:r>
          </a:p>
          <a:p>
            <a:pPr lvl="1"/>
            <a:r>
              <a:rPr lang="en-US" dirty="0" smtClean="0"/>
              <a:t>Compound/Complex</a:t>
            </a:r>
            <a:endParaRPr lang="en-US" dirty="0"/>
          </a:p>
        </p:txBody>
      </p:sp>
      <p:pic>
        <p:nvPicPr>
          <p:cNvPr id="5123" name="Picture 3" descr="C:\Users\Filak\AppData\Local\Microsoft\Windows\INetCache\IE\JJNPY75K\syntax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1666" y="3810000"/>
            <a:ext cx="3380668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Word Order: Loose</a:t>
            </a:r>
          </a:p>
          <a:p>
            <a:r>
              <a:rPr lang="en-US" dirty="0" smtClean="0"/>
              <a:t>Main clause’s subject, verb near the beginning of the sentence.</a:t>
            </a:r>
          </a:p>
          <a:p>
            <a:pPr>
              <a:buNone/>
            </a:pPr>
            <a:r>
              <a:rPr lang="en-US" dirty="0" smtClean="0"/>
              <a:t>     Jane escaped from prison before the sheriff had filled out the paper work.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Word Order: Periodic</a:t>
            </a:r>
          </a:p>
          <a:p>
            <a:r>
              <a:rPr lang="en-US" dirty="0" smtClean="0"/>
              <a:t>The main clause and point of the sentence come near the end.</a:t>
            </a:r>
          </a:p>
          <a:p>
            <a:r>
              <a:rPr lang="en-US" dirty="0" smtClean="0"/>
              <a:t>“Because I could not stop for death, he kindly stopped for me.”</a:t>
            </a:r>
            <a:endParaRPr lang="en-US" dirty="0"/>
          </a:p>
        </p:txBody>
      </p:sp>
      <p:pic>
        <p:nvPicPr>
          <p:cNvPr id="6146" name="Picture 2" descr="C:\Users\Filak\AppData\Local\Microsoft\Windows\INetCache\IE\0YVN1HMZ\226128-Royalty-Free-RF-Clipart-Illustration-Of-A-Jailed-Woman-In-Orange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4819226"/>
            <a:ext cx="1952018" cy="2038774"/>
          </a:xfrm>
          <a:prstGeom prst="rect">
            <a:avLst/>
          </a:prstGeom>
          <a:noFill/>
        </p:spPr>
      </p:pic>
      <p:pic>
        <p:nvPicPr>
          <p:cNvPr id="6147" name="Picture 3" descr="C:\Users\Filak\AppData\Local\Microsoft\Windows\INetCache\IE\0YVN1HMZ\Hearse,_c_190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29656" y="4886079"/>
            <a:ext cx="2676144" cy="1869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OF 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than 1</a:t>
            </a:r>
            <a:r>
              <a:rPr lang="en-US" baseline="30000" dirty="0" smtClean="0"/>
              <a:t>st</a:t>
            </a:r>
            <a:r>
              <a:rPr lang="en-US" dirty="0" smtClean="0"/>
              <a:t>, 3</a:t>
            </a:r>
            <a:r>
              <a:rPr lang="en-US" baseline="30000" dirty="0" smtClean="0"/>
              <a:t>rd</a:t>
            </a:r>
            <a:r>
              <a:rPr lang="en-US" dirty="0" smtClean="0"/>
              <a:t> limited or 3</a:t>
            </a:r>
            <a:r>
              <a:rPr lang="en-US" baseline="30000" dirty="0" smtClean="0"/>
              <a:t>rd</a:t>
            </a:r>
            <a:r>
              <a:rPr lang="en-US" dirty="0" smtClean="0"/>
              <a:t> omniscient</a:t>
            </a:r>
          </a:p>
          <a:p>
            <a:r>
              <a:rPr lang="en-US" dirty="0" smtClean="0"/>
              <a:t>The speaker’s angle on his topic, sometimes called “narrative perspective”</a:t>
            </a:r>
            <a:endParaRPr lang="en-US" dirty="0"/>
          </a:p>
        </p:txBody>
      </p:sp>
      <p:pic>
        <p:nvPicPr>
          <p:cNvPr id="7171" name="Picture 3" descr="C:\Users\Filak\AppData\Local\Microsoft\Windows\INetCache\IE\Z2WROI4T\Point_of_view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219450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272</Words>
  <Application>Microsoft Office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STYLE ANALYSIS</vt:lpstr>
      <vt:lpstr>PowerPoint Presentation</vt:lpstr>
      <vt:lpstr>TONE</vt:lpstr>
      <vt:lpstr>DICTION</vt:lpstr>
      <vt:lpstr>DETAIL</vt:lpstr>
      <vt:lpstr>SYNTAX</vt:lpstr>
      <vt:lpstr>SYNTAX (CONT’D)</vt:lpstr>
      <vt:lpstr>SYNTAX (CONT’D)</vt:lpstr>
      <vt:lpstr>POINT OF VIEW</vt:lpstr>
      <vt:lpstr>ORGANIZATION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ANALYSIS</dc:title>
  <dc:creator>Filak</dc:creator>
  <cp:lastModifiedBy>Patrick</cp:lastModifiedBy>
  <cp:revision>4</cp:revision>
  <dcterms:created xsi:type="dcterms:W3CDTF">2016-04-26T18:34:19Z</dcterms:created>
  <dcterms:modified xsi:type="dcterms:W3CDTF">2016-08-28T15:04:32Z</dcterms:modified>
</cp:coreProperties>
</file>